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52"/>
  </p:notesMasterIdLst>
  <p:handoutMasterIdLst>
    <p:handoutMasterId r:id="rId53"/>
  </p:handoutMasterIdLst>
  <p:sldIdLst>
    <p:sldId id="256" r:id="rId2"/>
    <p:sldId id="753" r:id="rId3"/>
    <p:sldId id="743" r:id="rId4"/>
    <p:sldId id="270" r:id="rId5"/>
    <p:sldId id="271" r:id="rId6"/>
    <p:sldId id="273" r:id="rId7"/>
    <p:sldId id="765" r:id="rId8"/>
    <p:sldId id="735" r:id="rId9"/>
    <p:sldId id="746" r:id="rId10"/>
    <p:sldId id="754" r:id="rId11"/>
    <p:sldId id="752" r:id="rId12"/>
    <p:sldId id="751" r:id="rId13"/>
    <p:sldId id="759" r:id="rId14"/>
    <p:sldId id="281" r:id="rId15"/>
    <p:sldId id="283" r:id="rId16"/>
    <p:sldId id="293" r:id="rId17"/>
    <p:sldId id="295" r:id="rId18"/>
    <p:sldId id="285" r:id="rId19"/>
    <p:sldId id="324" r:id="rId20"/>
    <p:sldId id="325" r:id="rId21"/>
    <p:sldId id="326" r:id="rId22"/>
    <p:sldId id="327" r:id="rId23"/>
    <p:sldId id="328" r:id="rId24"/>
    <p:sldId id="330" r:id="rId25"/>
    <p:sldId id="289" r:id="rId26"/>
    <p:sldId id="339" r:id="rId27"/>
    <p:sldId id="340" r:id="rId28"/>
    <p:sldId id="736" r:id="rId29"/>
    <p:sldId id="300" r:id="rId30"/>
    <p:sldId id="301" r:id="rId31"/>
    <p:sldId id="302" r:id="rId32"/>
    <p:sldId id="305" r:id="rId33"/>
    <p:sldId id="297" r:id="rId34"/>
    <p:sldId id="344" r:id="rId35"/>
    <p:sldId id="349" r:id="rId36"/>
    <p:sldId id="345" r:id="rId37"/>
    <p:sldId id="760" r:id="rId38"/>
    <p:sldId id="278" r:id="rId39"/>
    <p:sldId id="350" r:id="rId40"/>
    <p:sldId id="343" r:id="rId41"/>
    <p:sldId id="756" r:id="rId42"/>
    <p:sldId id="775" r:id="rId43"/>
    <p:sldId id="314" r:id="rId44"/>
    <p:sldId id="758" r:id="rId45"/>
    <p:sldId id="782" r:id="rId46"/>
    <p:sldId id="732" r:id="rId47"/>
    <p:sldId id="757" r:id="rId48"/>
    <p:sldId id="776" r:id="rId49"/>
    <p:sldId id="764" r:id="rId50"/>
    <p:sldId id="790" r:id="rId51"/>
  </p:sldIdLst>
  <p:sldSz cx="9144000" cy="6858000" type="screen4x3"/>
  <p:notesSz cx="6950075" cy="9236075"/>
  <p:embeddedFontLst>
    <p:embeddedFont>
      <p:font typeface="Arimo" panose="020B060402020202020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Franklin Gothic" panose="020B0604020202020204" charset="0"/>
      <p:regular r:id="rId62"/>
      <p:bold r:id="rId63"/>
      <p:italic r:id="rId64"/>
      <p:boldItalic r:id="rId65"/>
    </p:embeddedFont>
    <p:embeddedFont>
      <p:font typeface="Gill Sans MT" panose="020B0502020104020203" pitchFamily="34" charset="0"/>
      <p:regular r:id="rId66"/>
      <p:bold r:id="rId67"/>
      <p:italic r:id="rId68"/>
      <p:boldItalic r:id="rId6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32EDF2"/>
    <a:srgbClr val="25C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73" autoAdjust="0"/>
    <p:restoredTop sz="96344" autoAdjust="0"/>
  </p:normalViewPr>
  <p:slideViewPr>
    <p:cSldViewPr snapToGrid="0">
      <p:cViewPr varScale="1">
        <p:scale>
          <a:sx n="80" d="100"/>
          <a:sy n="80" d="100"/>
        </p:scale>
        <p:origin x="696" y="62"/>
      </p:cViewPr>
      <p:guideLst>
        <p:guide orient="horz" pos="2160"/>
        <p:guide pos="2880"/>
      </p:guideLst>
    </p:cSldViewPr>
  </p:slideViewPr>
  <p:notesTextViewPr>
    <p:cViewPr>
      <p:scale>
        <a:sx n="1" d="1"/>
        <a:sy n="1" d="1"/>
      </p:scale>
      <p:origin x="0" y="0"/>
    </p:cViewPr>
  </p:notesTextViewPr>
  <p:notesViewPr>
    <p:cSldViewPr snapToGrid="0">
      <p:cViewPr varScale="1">
        <p:scale>
          <a:sx n="81" d="100"/>
          <a:sy n="81" d="100"/>
        </p:scale>
        <p:origin x="144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912734-0962-43B3-BA23-2B7638C37949}"/>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93ED52-65EF-4ECA-9509-50CB7F6EC909}"/>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0EE3667F-46DB-450E-9F15-A2ECFEE18B82}" type="datetimeFigureOut">
              <a:rPr lang="en-US" smtClean="0"/>
              <a:t>5/20/2020</a:t>
            </a:fld>
            <a:endParaRPr lang="en-US"/>
          </a:p>
        </p:txBody>
      </p:sp>
      <p:sp>
        <p:nvSpPr>
          <p:cNvPr id="4" name="Footer Placeholder 3">
            <a:extLst>
              <a:ext uri="{FF2B5EF4-FFF2-40B4-BE49-F238E27FC236}">
                <a16:creationId xmlns:a16="http://schemas.microsoft.com/office/drawing/2014/main" id="{BA5BEADA-6566-48AF-B0CF-D4C76E43C56F}"/>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37A7D9-DCBE-418A-A7D3-B7E6F42C59AA}"/>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CA79B802-6143-44C9-9B3E-C39DDAAC7019}" type="slidenum">
              <a:rPr lang="en-US" smtClean="0"/>
              <a:t>‹#›</a:t>
            </a:fld>
            <a:endParaRPr lang="en-US"/>
          </a:p>
        </p:txBody>
      </p:sp>
    </p:spTree>
    <p:extLst>
      <p:ext uri="{BB962C8B-B14F-4D97-AF65-F5344CB8AC3E}">
        <p14:creationId xmlns:p14="http://schemas.microsoft.com/office/powerpoint/2010/main" val="3894889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3011694" cy="463408"/>
          </a:xfrm>
          <a:prstGeom prst="rect">
            <a:avLst/>
          </a:prstGeom>
          <a:noFill/>
          <a:ln>
            <a:noFill/>
          </a:ln>
        </p:spPr>
        <p:txBody>
          <a:bodyPr spcFirstLastPara="1" wrap="square" lIns="92275" tIns="46125" rIns="92275" bIns="46125" anchor="t" anchorCtr="0">
            <a:noAutofit/>
          </a:bodyPr>
          <a:lstStyle>
            <a:lvl1pPr marR="0" lvl="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36771" y="1"/>
            <a:ext cx="3011694" cy="463408"/>
          </a:xfrm>
          <a:prstGeom prst="rect">
            <a:avLst/>
          </a:prstGeom>
          <a:noFill/>
          <a:ln>
            <a:noFill/>
          </a:ln>
        </p:spPr>
        <p:txBody>
          <a:bodyPr spcFirstLastPara="1" wrap="square" lIns="92275" tIns="46125" rIns="92275" bIns="46125" anchor="t" anchorCtr="0">
            <a:noAutofit/>
          </a:bodyPr>
          <a:lstStyle>
            <a:lvl1pPr marR="0" lvl="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lvl1pPr marL="457200" marR="0" lvl="0"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669"/>
            <a:ext cx="3011694" cy="463408"/>
          </a:xfrm>
          <a:prstGeom prst="rect">
            <a:avLst/>
          </a:prstGeom>
          <a:noFill/>
          <a:ln>
            <a:noFill/>
          </a:ln>
        </p:spPr>
        <p:txBody>
          <a:bodyPr spcFirstLastPara="1" wrap="square" lIns="92275" tIns="46125" rIns="92275" bIns="46125" anchor="b" anchorCtr="0">
            <a:noAutofit/>
          </a:bodyPr>
          <a:lstStyle>
            <a:lvl1pPr marR="0" lvl="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894472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washingtonpost.com/health/2019/10/24/racial-bias-medical-algorithm-favors-white-patients-over-sicker-black-patient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1: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dirty="0"/>
          </a:p>
        </p:txBody>
      </p:sp>
      <p:sp>
        <p:nvSpPr>
          <p:cNvPr id="116" name="Google Shape;116;p1:notes"/>
          <p:cNvSpPr txBox="1"/>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26600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8: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8: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dirty="0"/>
          </a:p>
        </p:txBody>
      </p:sp>
      <p:sp>
        <p:nvSpPr>
          <p:cNvPr id="444" name="Google Shape;444;p38: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11</a:t>
            </a:fld>
            <a:endParaRPr dirty="0"/>
          </a:p>
        </p:txBody>
      </p:sp>
    </p:spTree>
    <p:extLst>
      <p:ext uri="{BB962C8B-B14F-4D97-AF65-F5344CB8AC3E}">
        <p14:creationId xmlns:p14="http://schemas.microsoft.com/office/powerpoint/2010/main" val="3125158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8: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8: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dirty="0"/>
              <a:t>AI’s super-human skills and lack of common sense make him akin to “Rain Man.”  He needs his brother to watch over him.   </a:t>
            </a:r>
            <a:endParaRPr dirty="0"/>
          </a:p>
        </p:txBody>
      </p:sp>
      <p:sp>
        <p:nvSpPr>
          <p:cNvPr id="444" name="Google Shape;444;p38: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12</a:t>
            </a:fld>
            <a:endParaRPr dirty="0"/>
          </a:p>
        </p:txBody>
      </p:sp>
    </p:spTree>
    <p:extLst>
      <p:ext uri="{BB962C8B-B14F-4D97-AF65-F5344CB8AC3E}">
        <p14:creationId xmlns:p14="http://schemas.microsoft.com/office/powerpoint/2010/main" val="1835717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c07832a4c_0_0: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6c07832a4c_0_0:notes"/>
          <p:cNvSpPr txBox="1">
            <a:spLocks noGrp="1"/>
          </p:cNvSpPr>
          <p:nvPr>
            <p:ph type="body" idx="1"/>
          </p:nvPr>
        </p:nvSpPr>
        <p:spPr>
          <a:xfrm>
            <a:off x="695012" y="4444864"/>
            <a:ext cx="5560200" cy="3636600"/>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22" name="Google Shape;122;g6c07832a4c_0_0:notes"/>
          <p:cNvSpPr txBox="1"/>
          <p:nvPr/>
        </p:nvSpPr>
        <p:spPr>
          <a:xfrm>
            <a:off x="3936771" y="8772669"/>
            <a:ext cx="3011700" cy="463500"/>
          </a:xfrm>
          <a:prstGeom prst="rect">
            <a:avLst/>
          </a:prstGeom>
          <a:noFill/>
          <a:ln>
            <a:noFill/>
          </a:ln>
        </p:spPr>
        <p:txBody>
          <a:bodyPr spcFirstLastPara="1" wrap="square" lIns="92275" tIns="46125" rIns="92275" bIns="46125"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66674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5:notes"/>
          <p:cNvSpPr txBox="1">
            <a:spLocks noGrp="1"/>
          </p:cNvSpPr>
          <p:nvPr>
            <p:ph type="body" idx="1"/>
          </p:nvPr>
        </p:nvSpPr>
        <p:spPr>
          <a:xfrm>
            <a:off x="695012" y="4444864"/>
            <a:ext cx="5560056" cy="3636709"/>
          </a:xfrm>
          <a:prstGeom prst="rect">
            <a:avLst/>
          </a:prstGeom>
        </p:spPr>
        <p:txBody>
          <a:bodyPr spcFirstLastPara="1" wrap="square" lIns="92275" tIns="46125" rIns="92275" bIns="46125" anchor="t" anchorCtr="0">
            <a:noAutofit/>
          </a:bodyPr>
          <a:lstStyle/>
          <a:p>
            <a:pPr marL="0" lvl="0" indent="0" algn="l" rtl="0">
              <a:spcBef>
                <a:spcPts val="0"/>
              </a:spcBef>
              <a:spcAft>
                <a:spcPts val="0"/>
              </a:spcAft>
              <a:buNone/>
            </a:pPr>
            <a:r>
              <a:rPr lang="en-US" dirty="0"/>
              <a:t>AI is being used in criminal cases to make bail, sentencing, and parole decisions. </a:t>
            </a:r>
            <a:endParaRPr dirty="0"/>
          </a:p>
        </p:txBody>
      </p:sp>
      <p:sp>
        <p:nvSpPr>
          <p:cNvPr id="323" name="Google Shape;323;p25: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0507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6:notes"/>
          <p:cNvSpPr txBox="1">
            <a:spLocks noGrp="1"/>
          </p:cNvSpPr>
          <p:nvPr>
            <p:ph type="body" idx="1"/>
          </p:nvPr>
        </p:nvSpPr>
        <p:spPr>
          <a:xfrm>
            <a:off x="695012" y="4444864"/>
            <a:ext cx="5560056" cy="3636709"/>
          </a:xfrm>
          <a:prstGeom prst="rect">
            <a:avLst/>
          </a:prstGeom>
        </p:spPr>
        <p:txBody>
          <a:bodyPr spcFirstLastPara="1" wrap="square" lIns="92275" tIns="46125" rIns="92275" bIns="46125" anchor="t" anchorCtr="0">
            <a:noAutofit/>
          </a:bodyPr>
          <a:lstStyle/>
          <a:p>
            <a:pPr marL="0" lvl="0" indent="0" algn="l" rtl="0">
              <a:spcBef>
                <a:spcPts val="0"/>
              </a:spcBef>
              <a:spcAft>
                <a:spcPts val="0"/>
              </a:spcAft>
              <a:buNone/>
            </a:pPr>
            <a:r>
              <a:rPr lang="en-US" dirty="0"/>
              <a:t>In the Loomis case, a defendant pleaded guilty expecting the lower-end of the sentencing spectrum.  The COMPAS algorithm recommended the max sentence and the judge ordered the max. The COMPAS algorithm was requested in discovery but was not disclosed under claim of trade secret.  Effectively, COMPAS offered a psychologist’s expert opinion that the criminal was likely to re-offend, but refused to say why or how it reached its decision claiming it was a trade secret and thus could not be cross-examined.  The Loomis court said that was okay and so was taking the defendant’s gender (male) into account in the algorithm – not a surprise since 95% of inmates are male.  </a:t>
            </a:r>
            <a:endParaRPr dirty="0"/>
          </a:p>
        </p:txBody>
      </p:sp>
      <p:sp>
        <p:nvSpPr>
          <p:cNvPr id="337" name="Google Shape;337;p26: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290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6: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36: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425" name="Google Shape;425;p36: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16</a:t>
            </a:fld>
            <a:endParaRPr/>
          </a:p>
        </p:txBody>
      </p:sp>
    </p:spTree>
    <p:extLst>
      <p:ext uri="{BB962C8B-B14F-4D97-AF65-F5344CB8AC3E}">
        <p14:creationId xmlns:p14="http://schemas.microsoft.com/office/powerpoint/2010/main" val="2401295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8: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8: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444" name="Google Shape;444;p38: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17</a:t>
            </a:fld>
            <a:endParaRPr/>
          </a:p>
        </p:txBody>
      </p:sp>
    </p:spTree>
    <p:extLst>
      <p:ext uri="{BB962C8B-B14F-4D97-AF65-F5344CB8AC3E}">
        <p14:creationId xmlns:p14="http://schemas.microsoft.com/office/powerpoint/2010/main" val="811381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8: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8: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dirty="0"/>
              <a:t>EU has proposed 7 requirements of ethical AI. Transparency – is a new proposed standard  </a:t>
            </a:r>
          </a:p>
          <a:p>
            <a:pPr marL="0" lvl="0" indent="0" algn="l" rtl="0">
              <a:lnSpc>
                <a:spcPct val="100000"/>
              </a:lnSpc>
              <a:spcBef>
                <a:spcPts val="0"/>
              </a:spcBef>
              <a:spcAft>
                <a:spcPts val="0"/>
              </a:spcAft>
              <a:buClr>
                <a:srgbClr val="000000"/>
              </a:buClr>
              <a:buSzPts val="1200"/>
              <a:buFont typeface="Calibri"/>
              <a:buNone/>
            </a:pPr>
            <a:r>
              <a:rPr lang="en-US" dirty="0"/>
              <a:t>Unsupervised machine learning – like Alpha GO – is software that writes itself and frequently changes.  How do you keep track of something that is self-generating and changing?  Require transparency.  </a:t>
            </a:r>
            <a:endParaRPr dirty="0"/>
          </a:p>
        </p:txBody>
      </p:sp>
      <p:sp>
        <p:nvSpPr>
          <p:cNvPr id="354" name="Google Shape;354;p28: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18</a:t>
            </a:fld>
            <a:endParaRPr/>
          </a:p>
        </p:txBody>
      </p:sp>
    </p:spTree>
    <p:extLst>
      <p:ext uri="{BB962C8B-B14F-4D97-AF65-F5344CB8AC3E}">
        <p14:creationId xmlns:p14="http://schemas.microsoft.com/office/powerpoint/2010/main" val="3851211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57: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57: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dirty="0"/>
          </a:p>
        </p:txBody>
      </p:sp>
      <p:sp>
        <p:nvSpPr>
          <p:cNvPr id="679" name="Google Shape;679;p57: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19</a:t>
            </a:fld>
            <a:endParaRPr/>
          </a:p>
        </p:txBody>
      </p:sp>
    </p:spTree>
    <p:extLst>
      <p:ext uri="{BB962C8B-B14F-4D97-AF65-F5344CB8AC3E}">
        <p14:creationId xmlns:p14="http://schemas.microsoft.com/office/powerpoint/2010/main" val="3415645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58: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p58: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dirty="0"/>
          </a:p>
        </p:txBody>
      </p:sp>
      <p:sp>
        <p:nvSpPr>
          <p:cNvPr id="687" name="Google Shape;687;p58: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20</a:t>
            </a:fld>
            <a:endParaRPr/>
          </a:p>
        </p:txBody>
      </p:sp>
    </p:spTree>
    <p:extLst>
      <p:ext uri="{BB962C8B-B14F-4D97-AF65-F5344CB8AC3E}">
        <p14:creationId xmlns:p14="http://schemas.microsoft.com/office/powerpoint/2010/main" val="398571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c07832a4c_0_0: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6c07832a4c_0_0:notes"/>
          <p:cNvSpPr txBox="1">
            <a:spLocks noGrp="1"/>
          </p:cNvSpPr>
          <p:nvPr>
            <p:ph type="body" idx="1"/>
          </p:nvPr>
        </p:nvSpPr>
        <p:spPr>
          <a:xfrm>
            <a:off x="695012" y="4444864"/>
            <a:ext cx="5560200" cy="3636600"/>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22" name="Google Shape;122;g6c07832a4c_0_0:notes"/>
          <p:cNvSpPr txBox="1"/>
          <p:nvPr/>
        </p:nvSpPr>
        <p:spPr>
          <a:xfrm>
            <a:off x="3936771" y="8772669"/>
            <a:ext cx="3011700" cy="463500"/>
          </a:xfrm>
          <a:prstGeom prst="rect">
            <a:avLst/>
          </a:prstGeom>
          <a:noFill/>
          <a:ln>
            <a:noFill/>
          </a:ln>
        </p:spPr>
        <p:txBody>
          <a:bodyPr spcFirstLastPara="1" wrap="square" lIns="92275" tIns="46125" rIns="92275" bIns="46125"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97669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59: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p59: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696" name="Google Shape;696;p59: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21</a:t>
            </a:fld>
            <a:endParaRPr/>
          </a:p>
        </p:txBody>
      </p:sp>
    </p:spTree>
    <p:extLst>
      <p:ext uri="{BB962C8B-B14F-4D97-AF65-F5344CB8AC3E}">
        <p14:creationId xmlns:p14="http://schemas.microsoft.com/office/powerpoint/2010/main" val="3155093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60: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60: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705" name="Google Shape;705;p60: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22</a:t>
            </a:fld>
            <a:endParaRPr/>
          </a:p>
        </p:txBody>
      </p:sp>
    </p:spTree>
    <p:extLst>
      <p:ext uri="{BB962C8B-B14F-4D97-AF65-F5344CB8AC3E}">
        <p14:creationId xmlns:p14="http://schemas.microsoft.com/office/powerpoint/2010/main" val="629673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61: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61: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714" name="Google Shape;714;p61: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23</a:t>
            </a:fld>
            <a:endParaRPr/>
          </a:p>
        </p:txBody>
      </p:sp>
    </p:spTree>
    <p:extLst>
      <p:ext uri="{BB962C8B-B14F-4D97-AF65-F5344CB8AC3E}">
        <p14:creationId xmlns:p14="http://schemas.microsoft.com/office/powerpoint/2010/main" val="1137464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63: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63: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732" name="Google Shape;732;p63: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24</a:t>
            </a:fld>
            <a:endParaRPr/>
          </a:p>
        </p:txBody>
      </p:sp>
    </p:spTree>
    <p:extLst>
      <p:ext uri="{BB962C8B-B14F-4D97-AF65-F5344CB8AC3E}">
        <p14:creationId xmlns:p14="http://schemas.microsoft.com/office/powerpoint/2010/main" val="3247089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2: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32: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dirty="0"/>
              <a:t>OECD has 5 proposed principles for AI.  </a:t>
            </a:r>
          </a:p>
          <a:p>
            <a:pPr marL="0" lvl="0" indent="0" algn="l" rtl="0">
              <a:lnSpc>
                <a:spcPct val="100000"/>
              </a:lnSpc>
              <a:spcBef>
                <a:spcPts val="0"/>
              </a:spcBef>
              <a:spcAft>
                <a:spcPts val="0"/>
              </a:spcAft>
              <a:buClr>
                <a:srgbClr val="000000"/>
              </a:buClr>
              <a:buSzPts val="1200"/>
              <a:buFont typeface="Calibri"/>
              <a:buNone/>
            </a:pPr>
            <a:r>
              <a:rPr lang="en-US" dirty="0"/>
              <a:t>Bullets 3 &amp; 4 – “Transparency,” “responsible disclosure,” and “continually assess[</a:t>
            </a:r>
            <a:r>
              <a:rPr lang="en-US" dirty="0" err="1"/>
              <a:t>ing</a:t>
            </a:r>
            <a:r>
              <a:rPr lang="en-US" dirty="0"/>
              <a:t>] and </a:t>
            </a:r>
            <a:r>
              <a:rPr lang="en-US" dirty="0" err="1"/>
              <a:t>manag</a:t>
            </a:r>
            <a:r>
              <a:rPr lang="en-US" dirty="0"/>
              <a:t>[</a:t>
            </a:r>
            <a:r>
              <a:rPr lang="en-US" dirty="0" err="1"/>
              <a:t>ing</a:t>
            </a:r>
            <a:r>
              <a:rPr lang="en-US" dirty="0"/>
              <a:t>]” risks are new proposed standards. </a:t>
            </a:r>
            <a:endParaRPr dirty="0"/>
          </a:p>
        </p:txBody>
      </p:sp>
      <p:sp>
        <p:nvSpPr>
          <p:cNvPr id="389" name="Google Shape;389;p32: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25</a:t>
            </a:fld>
            <a:endParaRPr/>
          </a:p>
        </p:txBody>
      </p:sp>
    </p:spTree>
    <p:extLst>
      <p:ext uri="{BB962C8B-B14F-4D97-AF65-F5344CB8AC3E}">
        <p14:creationId xmlns:p14="http://schemas.microsoft.com/office/powerpoint/2010/main" val="4103567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6:notes"/>
          <p:cNvSpPr txBox="1">
            <a:spLocks noGrp="1"/>
          </p:cNvSpPr>
          <p:nvPr>
            <p:ph type="body" idx="1"/>
          </p:nvPr>
        </p:nvSpPr>
        <p:spPr>
          <a:xfrm>
            <a:off x="695012" y="4444864"/>
            <a:ext cx="5560056" cy="3636709"/>
          </a:xfrm>
          <a:prstGeom prst="rect">
            <a:avLst/>
          </a:prstGeom>
        </p:spPr>
        <p:txBody>
          <a:bodyPr spcFirstLastPara="1" wrap="square" lIns="92275" tIns="46125" rIns="92275" bIns="46125" anchor="t" anchorCtr="0">
            <a:noAutofit/>
          </a:bodyPr>
          <a:lstStyle/>
          <a:p>
            <a:pPr marL="0" lvl="0" indent="0" algn="l" rtl="0">
              <a:spcBef>
                <a:spcPts val="0"/>
              </a:spcBef>
              <a:spcAft>
                <a:spcPts val="0"/>
              </a:spcAft>
              <a:buNone/>
            </a:pPr>
            <a:r>
              <a:rPr lang="en-US" dirty="0"/>
              <a:t>CPSC Director published his personal proposal that manufacturers take actions post-sale </a:t>
            </a:r>
            <a:endParaRPr dirty="0"/>
          </a:p>
        </p:txBody>
      </p:sp>
      <p:sp>
        <p:nvSpPr>
          <p:cNvPr id="337" name="Google Shape;337;p26: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1496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6:notes"/>
          <p:cNvSpPr txBox="1">
            <a:spLocks noGrp="1"/>
          </p:cNvSpPr>
          <p:nvPr>
            <p:ph type="body" idx="1"/>
          </p:nvPr>
        </p:nvSpPr>
        <p:spPr>
          <a:xfrm>
            <a:off x="695012" y="4444864"/>
            <a:ext cx="5560056" cy="3636709"/>
          </a:xfrm>
          <a:prstGeom prst="rect">
            <a:avLst/>
          </a:prstGeom>
        </p:spPr>
        <p:txBody>
          <a:bodyPr spcFirstLastPara="1" wrap="square" lIns="92275" tIns="46125" rIns="92275" bIns="46125" anchor="t" anchorCtr="0">
            <a:noAutofit/>
          </a:bodyPr>
          <a:lstStyle/>
          <a:p>
            <a:pPr marL="0" lvl="0" indent="0" algn="l" rtl="0">
              <a:spcBef>
                <a:spcPts val="0"/>
              </a:spcBef>
              <a:spcAft>
                <a:spcPts val="0"/>
              </a:spcAft>
              <a:buNone/>
            </a:pPr>
            <a:endParaRPr/>
          </a:p>
        </p:txBody>
      </p:sp>
      <p:sp>
        <p:nvSpPr>
          <p:cNvPr id="337" name="Google Shape;337;p26: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3745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being used to predict when machines (appliances) need maintenance </a:t>
            </a:r>
          </a:p>
          <a:p>
            <a:r>
              <a:rPr lang="en-US" dirty="0"/>
              <a:t>With the Internet of Things (IOT), is post-sale monitoring/patching becoming the industry standard? </a:t>
            </a:r>
          </a:p>
        </p:txBody>
      </p:sp>
      <p:sp>
        <p:nvSpPr>
          <p:cNvPr id="4" name="Slide Number Placeholder 3"/>
          <p:cNvSpPr>
            <a:spLocks noGrp="1"/>
          </p:cNvSpPr>
          <p:nvPr>
            <p:ph type="sldNum" sz="quarter" idx="5"/>
          </p:nvPr>
        </p:nvSpPr>
        <p:spPr/>
        <p:txBody>
          <a:bodyPr/>
          <a:lstStyle/>
          <a:p>
            <a:pPr lvl="0"/>
            <a:fld id="{2F02210D-6C85-4A19-8712-BC0CBD029B3C}" type="slidenum">
              <a:rPr lang="en-US" smtClean="0"/>
              <a:t>28</a:t>
            </a:fld>
            <a:endParaRPr lang="en-US" dirty="0"/>
          </a:p>
        </p:txBody>
      </p:sp>
    </p:spTree>
    <p:extLst>
      <p:ext uri="{BB962C8B-B14F-4D97-AF65-F5344CB8AC3E}">
        <p14:creationId xmlns:p14="http://schemas.microsoft.com/office/powerpoint/2010/main" val="3578868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1: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41: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dirty="0"/>
              <a:t>During litigation, should the same disclosure be required of AI as is required of humans?  </a:t>
            </a:r>
          </a:p>
          <a:p>
            <a:pPr marL="0" lvl="0" indent="0" algn="l" rtl="0">
              <a:lnSpc>
                <a:spcPct val="100000"/>
              </a:lnSpc>
              <a:spcBef>
                <a:spcPts val="0"/>
              </a:spcBef>
              <a:spcAft>
                <a:spcPts val="0"/>
              </a:spcAft>
              <a:buClr>
                <a:srgbClr val="000000"/>
              </a:buClr>
              <a:buSzPts val="1200"/>
              <a:buFont typeface="Calibri"/>
              <a:buNone/>
            </a:pPr>
            <a:r>
              <a:rPr lang="en-US" dirty="0"/>
              <a:t>If manager fires an employee, can he claim his reasons for doing so are trade secrets?  Can AI?</a:t>
            </a:r>
          </a:p>
          <a:p>
            <a:pPr marL="0" lvl="0" indent="0" algn="l" rtl="0">
              <a:lnSpc>
                <a:spcPct val="100000"/>
              </a:lnSpc>
              <a:spcBef>
                <a:spcPts val="0"/>
              </a:spcBef>
              <a:spcAft>
                <a:spcPts val="0"/>
              </a:spcAft>
              <a:buClr>
                <a:srgbClr val="000000"/>
              </a:buClr>
              <a:buSzPts val="1200"/>
              <a:buFont typeface="Calibri"/>
              <a:buNone/>
            </a:pPr>
            <a:r>
              <a:rPr lang="en-US" dirty="0"/>
              <a:t>If a psychologist opines that the criminal defendant is highly unlikely to commit more crime, can she say her reasons are trade secrets?  Can AI?  It did in the Loomis case.  </a:t>
            </a:r>
            <a:endParaRPr dirty="0"/>
          </a:p>
        </p:txBody>
      </p:sp>
      <p:sp>
        <p:nvSpPr>
          <p:cNvPr id="484" name="Google Shape;484;p41: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29</a:t>
            </a:fld>
            <a:endParaRPr/>
          </a:p>
        </p:txBody>
      </p:sp>
    </p:spTree>
    <p:extLst>
      <p:ext uri="{BB962C8B-B14F-4D97-AF65-F5344CB8AC3E}">
        <p14:creationId xmlns:p14="http://schemas.microsoft.com/office/powerpoint/2010/main" val="568832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2:notes"/>
          <p:cNvSpPr txBox="1">
            <a:spLocks noGrp="1"/>
          </p:cNvSpPr>
          <p:nvPr>
            <p:ph type="body" idx="1"/>
          </p:nvPr>
        </p:nvSpPr>
        <p:spPr>
          <a:xfrm>
            <a:off x="695012" y="4444864"/>
            <a:ext cx="5560056" cy="3636709"/>
          </a:xfrm>
          <a:prstGeom prst="rect">
            <a:avLst/>
          </a:prstGeom>
        </p:spPr>
        <p:txBody>
          <a:bodyPr spcFirstLastPara="1" wrap="square" lIns="92275" tIns="46125" rIns="92275" bIns="46125" anchor="t" anchorCtr="0">
            <a:noAutofit/>
          </a:bodyPr>
          <a:lstStyle/>
          <a:p>
            <a:pPr marL="0" lvl="0" indent="0" algn="l" rtl="0">
              <a:spcBef>
                <a:spcPts val="0"/>
              </a:spcBef>
              <a:spcAft>
                <a:spcPts val="0"/>
              </a:spcAft>
              <a:buNone/>
            </a:pPr>
            <a:r>
              <a:rPr lang="en-US" dirty="0"/>
              <a:t>Should we impose one standard if a product (e.g., camera) breaks causing a crash (products liability) and another standard if the algorithm connected to that component fails and causes the same crash (negligence)?  If the AI “driver” fails, should we use the same standard regardless of what caused it to fail?  Because AI is driving – doing what human drivers do – should we use the same (negligence) standard?  </a:t>
            </a:r>
            <a:endParaRPr dirty="0"/>
          </a:p>
        </p:txBody>
      </p:sp>
      <p:sp>
        <p:nvSpPr>
          <p:cNvPr id="491" name="Google Shape;491;p42: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3983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c07832a4c_0_0: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6c07832a4c_0_0:notes"/>
          <p:cNvSpPr txBox="1">
            <a:spLocks noGrp="1"/>
          </p:cNvSpPr>
          <p:nvPr>
            <p:ph type="body" idx="1"/>
          </p:nvPr>
        </p:nvSpPr>
        <p:spPr>
          <a:xfrm>
            <a:off x="695012" y="4444864"/>
            <a:ext cx="5560200" cy="3636600"/>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dirty="0"/>
              <a:t>How do we distinguish between dogs and cats?  Easy and instantaneous.  But, can you write in ascending order of importance the factors by which you distinguish?  Write an algorithm distinguishing dogs and cats? Our brains contain decision-making capabilities - wisdom - genetically recorded over millennia that we draw on instantaneously and non-consciously. We think it’s child’s play. In fact, it’s very hard. And we can’t even begin to explain how we do what we do.  Like Toto in the Wizard of Oz, will AI pull back the curtain on how we think?  Will AI create an owner’s manual for our brains, for intelligent decision-making?  </a:t>
            </a:r>
            <a:endParaRPr dirty="0"/>
          </a:p>
        </p:txBody>
      </p:sp>
      <p:sp>
        <p:nvSpPr>
          <p:cNvPr id="122" name="Google Shape;122;g6c07832a4c_0_0:notes"/>
          <p:cNvSpPr txBox="1"/>
          <p:nvPr/>
        </p:nvSpPr>
        <p:spPr>
          <a:xfrm>
            <a:off x="3936771" y="8772669"/>
            <a:ext cx="3011700" cy="463500"/>
          </a:xfrm>
          <a:prstGeom prst="rect">
            <a:avLst/>
          </a:prstGeom>
          <a:noFill/>
          <a:ln>
            <a:noFill/>
          </a:ln>
        </p:spPr>
        <p:txBody>
          <a:bodyPr spcFirstLastPara="1" wrap="square" lIns="92275" tIns="46125" rIns="92275" bIns="46125"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20426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3: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43: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500" name="Google Shape;500;p43: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31</a:t>
            </a:fld>
            <a:endParaRPr/>
          </a:p>
        </p:txBody>
      </p:sp>
    </p:spTree>
    <p:extLst>
      <p:ext uri="{BB962C8B-B14F-4D97-AF65-F5344CB8AC3E}">
        <p14:creationId xmlns:p14="http://schemas.microsoft.com/office/powerpoint/2010/main" val="2085751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6: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46: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525" name="Google Shape;525;p46: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32</a:t>
            </a:fld>
            <a:endParaRPr/>
          </a:p>
        </p:txBody>
      </p:sp>
    </p:spTree>
    <p:extLst>
      <p:ext uri="{BB962C8B-B14F-4D97-AF65-F5344CB8AC3E}">
        <p14:creationId xmlns:p14="http://schemas.microsoft.com/office/powerpoint/2010/main" val="3464059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6c07832a4c_0_17: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6c07832a4c_0_17:notes"/>
          <p:cNvSpPr txBox="1">
            <a:spLocks noGrp="1"/>
          </p:cNvSpPr>
          <p:nvPr>
            <p:ph type="body" idx="1"/>
          </p:nvPr>
        </p:nvSpPr>
        <p:spPr>
          <a:xfrm>
            <a:off x="695012" y="4444864"/>
            <a:ext cx="5560200" cy="3636600"/>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dirty="0"/>
          </a:p>
        </p:txBody>
      </p:sp>
      <p:sp>
        <p:nvSpPr>
          <p:cNvPr id="460" name="Google Shape;460;g6c07832a4c_0_17:notes"/>
          <p:cNvSpPr txBox="1">
            <a:spLocks noGrp="1"/>
          </p:cNvSpPr>
          <p:nvPr>
            <p:ph type="sldNum" idx="12"/>
          </p:nvPr>
        </p:nvSpPr>
        <p:spPr>
          <a:xfrm>
            <a:off x="3936771" y="8772669"/>
            <a:ext cx="3011700" cy="463500"/>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33</a:t>
            </a:fld>
            <a:endParaRPr/>
          </a:p>
        </p:txBody>
      </p:sp>
    </p:spTree>
    <p:extLst>
      <p:ext uri="{BB962C8B-B14F-4D97-AF65-F5344CB8AC3E}">
        <p14:creationId xmlns:p14="http://schemas.microsoft.com/office/powerpoint/2010/main" val="2194375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c07832a4c_0_0: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6c07832a4c_0_0:notes"/>
          <p:cNvSpPr txBox="1">
            <a:spLocks noGrp="1"/>
          </p:cNvSpPr>
          <p:nvPr>
            <p:ph type="body" idx="1"/>
          </p:nvPr>
        </p:nvSpPr>
        <p:spPr>
          <a:xfrm>
            <a:off x="695012" y="4444864"/>
            <a:ext cx="5560200" cy="3636600"/>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22" name="Google Shape;122;g6c07832a4c_0_0:notes"/>
          <p:cNvSpPr txBox="1"/>
          <p:nvPr/>
        </p:nvSpPr>
        <p:spPr>
          <a:xfrm>
            <a:off x="3936771" y="8772669"/>
            <a:ext cx="3011700" cy="463500"/>
          </a:xfrm>
          <a:prstGeom prst="rect">
            <a:avLst/>
          </a:prstGeom>
          <a:noFill/>
          <a:ln>
            <a:noFill/>
          </a:ln>
        </p:spPr>
        <p:txBody>
          <a:bodyPr spcFirstLastPara="1" wrap="square" lIns="92275" tIns="46125" rIns="92275" bIns="46125"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37486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63: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63: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dirty="0"/>
              <a:t>Wide ranging topics – many countries are also grappling with these questions</a:t>
            </a:r>
            <a:endParaRPr dirty="0"/>
          </a:p>
        </p:txBody>
      </p:sp>
      <p:sp>
        <p:nvSpPr>
          <p:cNvPr id="732" name="Google Shape;732;p63: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35</a:t>
            </a:fld>
            <a:endParaRPr/>
          </a:p>
        </p:txBody>
      </p:sp>
    </p:spTree>
    <p:extLst>
      <p:ext uri="{BB962C8B-B14F-4D97-AF65-F5344CB8AC3E}">
        <p14:creationId xmlns:p14="http://schemas.microsoft.com/office/powerpoint/2010/main" val="3530669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63: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63: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171450" lvl="0" indent="-171450" algn="l" rtl="0">
              <a:lnSpc>
                <a:spcPct val="100000"/>
              </a:lnSpc>
              <a:spcBef>
                <a:spcPts val="0"/>
              </a:spcBef>
              <a:spcAft>
                <a:spcPts val="0"/>
              </a:spcAft>
              <a:buClr>
                <a:srgbClr val="000000"/>
              </a:buClr>
              <a:buSzPts val="1200"/>
              <a:buFont typeface="Arial" panose="020B0604020202020204" pitchFamily="34" charset="0"/>
              <a:buChar char="•"/>
            </a:pPr>
            <a:r>
              <a:rPr lang="en-US" dirty="0"/>
              <a:t>Corporate balance sheet analogy – assets and liabilities – IP’s impact on both ends</a:t>
            </a:r>
          </a:p>
          <a:p>
            <a:pPr marL="171450" lvl="0" indent="-171450" algn="l" rtl="0">
              <a:lnSpc>
                <a:spcPct val="100000"/>
              </a:lnSpc>
              <a:spcBef>
                <a:spcPts val="0"/>
              </a:spcBef>
              <a:spcAft>
                <a:spcPts val="0"/>
              </a:spcAft>
              <a:buClr>
                <a:srgbClr val="000000"/>
              </a:buClr>
              <a:buSzPts val="1200"/>
              <a:buFont typeface="Arial" panose="020B0604020202020204" pitchFamily="34" charset="0"/>
              <a:buChar char="•"/>
            </a:pPr>
            <a:endParaRPr lang="en-US" dirty="0"/>
          </a:p>
          <a:p>
            <a:pPr marL="171450" lvl="0" indent="-171450" algn="l" rtl="0">
              <a:lnSpc>
                <a:spcPct val="100000"/>
              </a:lnSpc>
              <a:spcBef>
                <a:spcPts val="0"/>
              </a:spcBef>
              <a:spcAft>
                <a:spcPts val="0"/>
              </a:spcAft>
              <a:buClr>
                <a:srgbClr val="000000"/>
              </a:buClr>
              <a:buSzPts val="1200"/>
              <a:buFont typeface="Arial" panose="020B0604020202020204" pitchFamily="34" charset="0"/>
              <a:buChar char="•"/>
            </a:pPr>
            <a:r>
              <a:rPr lang="en-US" dirty="0"/>
              <a:t>For patents and copyrights </a:t>
            </a:r>
            <a:r>
              <a:rPr lang="en-US" dirty="0">
                <a:sym typeface="Wingdings" panose="05000000000000000000" pitchFamily="2" charset="2"/>
              </a:rPr>
              <a:t> fundamental issues of why we grant these rights, who should get them</a:t>
            </a:r>
          </a:p>
          <a:p>
            <a:pPr marL="628650" lvl="1" indent="-171450">
              <a:buFont typeface="Arial" panose="020B0604020202020204" pitchFamily="34" charset="0"/>
              <a:buChar char="•"/>
            </a:pPr>
            <a:r>
              <a:rPr lang="en-US" dirty="0">
                <a:sym typeface="Wingdings" panose="05000000000000000000" pitchFamily="2" charset="2"/>
              </a:rPr>
              <a:t>US Patent Office, WIPO seeking comments </a:t>
            </a:r>
          </a:p>
          <a:p>
            <a:pPr marL="628650" lvl="1" indent="-171450">
              <a:buFont typeface="Arial" panose="020B0604020202020204" pitchFamily="34" charset="0"/>
              <a:buChar char="•"/>
            </a:pPr>
            <a:r>
              <a:rPr lang="en-US" dirty="0">
                <a:sym typeface="Wingdings" panose="05000000000000000000" pitchFamily="2" charset="2"/>
              </a:rPr>
              <a:t>EPO refusal to grant patent applications on inventions made by AI (last month)</a:t>
            </a:r>
          </a:p>
          <a:p>
            <a:pPr marL="171450" indent="-171450">
              <a:buFont typeface="Arial" panose="020B0604020202020204" pitchFamily="34" charset="0"/>
              <a:buChar char="•"/>
            </a:pPr>
            <a:r>
              <a:rPr lang="en-US" dirty="0">
                <a:sym typeface="Wingdings" panose="05000000000000000000" pitchFamily="2" charset="2"/>
              </a:rPr>
              <a:t>Fundamental questions - Why do have these rights? Encourage disclosure of IP, spur innovation  eventual contribution to public domain</a:t>
            </a:r>
          </a:p>
          <a:p>
            <a:pPr marL="628650" lvl="1" indent="-171450">
              <a:buFont typeface="Arial" panose="020B0604020202020204" pitchFamily="34" charset="0"/>
              <a:buChar char="•"/>
            </a:pPr>
            <a:r>
              <a:rPr lang="en-US" dirty="0">
                <a:sym typeface="Wingdings" panose="05000000000000000000" pitchFamily="2" charset="2"/>
              </a:rPr>
              <a:t>Is a human creator or inventor essential?</a:t>
            </a:r>
          </a:p>
          <a:p>
            <a:pPr marL="628650" lvl="1" indent="-171450">
              <a:buFont typeface="Arial" panose="020B0604020202020204" pitchFamily="34" charset="0"/>
              <a:buChar char="•"/>
            </a:pPr>
            <a:r>
              <a:rPr lang="en-US" dirty="0">
                <a:sym typeface="Wingdings" panose="05000000000000000000" pitchFamily="2" charset="2"/>
              </a:rPr>
              <a:t>Art. I, Section 8, Cl.8: </a:t>
            </a:r>
            <a:r>
              <a:rPr lang="en-US" b="1" dirty="0">
                <a:sym typeface="Wingdings" panose="05000000000000000000" pitchFamily="2" charset="2"/>
              </a:rPr>
              <a:t>The Congress shall have Power To...promote the Progress of Science and useful Arts, by securing for limited Times to Authors and Inventors the exclusive Right to their respective Writings and Discoveries....</a:t>
            </a:r>
          </a:p>
          <a:p>
            <a:pPr marL="1085850" lvl="2" indent="-171450">
              <a:buFont typeface="Arial" panose="020B0604020202020204" pitchFamily="34" charset="0"/>
              <a:buChar char="•"/>
            </a:pPr>
            <a:r>
              <a:rPr lang="en-US" dirty="0">
                <a:sym typeface="Wingdings" panose="05000000000000000000" pitchFamily="2" charset="2"/>
              </a:rPr>
              <a:t>US patent  “inventor”  “natural born person”  </a:t>
            </a:r>
          </a:p>
          <a:p>
            <a:pPr marL="628650" lvl="1" indent="-171450">
              <a:buFont typeface="Arial" panose="020B0604020202020204" pitchFamily="34" charset="0"/>
              <a:buChar char="•"/>
            </a:pPr>
            <a:r>
              <a:rPr lang="en-US" dirty="0">
                <a:sym typeface="Wingdings" panose="05000000000000000000" pitchFamily="2" charset="2"/>
              </a:rPr>
              <a:t>E.g., AI created drug now in clinical trial “AI-designed drug to enter human clinical trial for first time” Financial Times, Jan 29, 2020 (molecule for OCD treatment – AI dramatically cut down time to test chemical compounds)</a:t>
            </a:r>
          </a:p>
          <a:p>
            <a:pPr marL="628650" lvl="1" indent="-171450">
              <a:buFontTx/>
              <a:buChar char="-"/>
            </a:pPr>
            <a:endParaRPr lang="en-US" dirty="0">
              <a:sym typeface="Wingdings" panose="05000000000000000000" pitchFamily="2" charset="2"/>
            </a:endParaRPr>
          </a:p>
          <a:p>
            <a:pPr marL="171450" lvl="0" indent="-171450" algn="l" rtl="0">
              <a:lnSpc>
                <a:spcPct val="100000"/>
              </a:lnSpc>
              <a:spcBef>
                <a:spcPts val="0"/>
              </a:spcBef>
              <a:spcAft>
                <a:spcPts val="0"/>
              </a:spcAft>
              <a:buClr>
                <a:srgbClr val="000000"/>
              </a:buClr>
              <a:buSzPts val="1200"/>
              <a:buFontTx/>
              <a:buChar char="-"/>
            </a:pPr>
            <a:r>
              <a:rPr lang="en-US" dirty="0">
                <a:sym typeface="Wingdings" panose="05000000000000000000" pitchFamily="2" charset="2"/>
              </a:rPr>
              <a:t>Monkey selfie case (2016 Copyright case PETA filed on behalf of monkey who took photograph)</a:t>
            </a:r>
          </a:p>
        </p:txBody>
      </p:sp>
      <p:sp>
        <p:nvSpPr>
          <p:cNvPr id="732" name="Google Shape;732;p63: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36</a:t>
            </a:fld>
            <a:endParaRPr/>
          </a:p>
        </p:txBody>
      </p:sp>
    </p:spTree>
    <p:extLst>
      <p:ext uri="{BB962C8B-B14F-4D97-AF65-F5344CB8AC3E}">
        <p14:creationId xmlns:p14="http://schemas.microsoft.com/office/powerpoint/2010/main" val="2497374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c07832a4c_0_0: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6c07832a4c_0_0:notes"/>
          <p:cNvSpPr txBox="1">
            <a:spLocks noGrp="1"/>
          </p:cNvSpPr>
          <p:nvPr>
            <p:ph type="body" idx="1"/>
          </p:nvPr>
        </p:nvSpPr>
        <p:spPr>
          <a:xfrm>
            <a:off x="695012" y="4444864"/>
            <a:ext cx="5560200" cy="3636600"/>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22" name="Google Shape;122;g6c07832a4c_0_0:notes"/>
          <p:cNvSpPr txBox="1"/>
          <p:nvPr/>
        </p:nvSpPr>
        <p:spPr>
          <a:xfrm>
            <a:off x="3936771" y="8772669"/>
            <a:ext cx="3011700" cy="463500"/>
          </a:xfrm>
          <a:prstGeom prst="rect">
            <a:avLst/>
          </a:prstGeom>
          <a:noFill/>
          <a:ln>
            <a:noFill/>
          </a:ln>
        </p:spPr>
        <p:txBody>
          <a:bodyPr spcFirstLastPara="1" wrap="square" lIns="92275" tIns="46125" rIns="92275" bIns="46125"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025599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larger AI initiative </a:t>
            </a:r>
            <a:r>
              <a:rPr lang="en-US" dirty="0">
                <a:sym typeface="Wingdings" panose="05000000000000000000" pitchFamily="2" charset="2"/>
              </a:rPr>
              <a:t> a lot has to do with China’s rise in AI and its perceived advantages – see papers from the Center for A New American Security</a:t>
            </a:r>
          </a:p>
          <a:p>
            <a:r>
              <a:rPr lang="en-US" dirty="0"/>
              <a:t> (1) promote sustained AI R&amp;D investment, (2) unleash Federal AI resources, (3) remove barriers to AI innovation, (4) empower the American worker with AI-focused education and training opportunities, and (5) promote an international environment that is supportive of American AI innovation and its responsible use. </a:t>
            </a:r>
          </a:p>
          <a:p>
            <a:endParaRPr lang="en-US" dirty="0"/>
          </a:p>
          <a:p>
            <a:r>
              <a:rPr lang="en-US" dirty="0"/>
              <a:t> (1) Public trust in AI. | (2) Public participation. | (3) Scientific integrity and information quality. | (4) Risk assessment and management. | (5) Benefits and costs.  | (6) Flexibility. | (7) Fairness and nondiscrimination. | (8) Disclosure and transparency. | (9)  Safety and security. | (10)   Interagency coordination</a:t>
            </a:r>
            <a:r>
              <a:rPr lang="en-US"/>
              <a:t>.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38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55729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63: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63: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171450" lvl="0" indent="-171450" algn="l" rtl="0">
              <a:lnSpc>
                <a:spcPct val="100000"/>
              </a:lnSpc>
              <a:spcBef>
                <a:spcPts val="0"/>
              </a:spcBef>
              <a:spcAft>
                <a:spcPts val="0"/>
              </a:spcAft>
              <a:buClr>
                <a:srgbClr val="000000"/>
              </a:buClr>
              <a:buSzPts val="1200"/>
              <a:buFont typeface="Arial" panose="020B0604020202020204" pitchFamily="34" charset="0"/>
              <a:buChar char="•"/>
            </a:pPr>
            <a:r>
              <a:rPr lang="en-US" dirty="0"/>
              <a:t>See NIST (National Institute of Standards and Technology, Dept. of Commerce) study from December – landmark benchmark study on facial recognition accuracy</a:t>
            </a:r>
          </a:p>
          <a:p>
            <a:pPr marL="628650" lvl="1" indent="-171450">
              <a:buFont typeface="Arial" panose="020B0604020202020204" pitchFamily="34" charset="0"/>
              <a:buChar char="•"/>
            </a:pPr>
            <a:r>
              <a:rPr lang="en-US" dirty="0"/>
              <a:t>189 software algorithms from 99 developers</a:t>
            </a:r>
          </a:p>
          <a:p>
            <a:pPr marL="628650" lvl="1" indent="-171450">
              <a:buFont typeface="Arial" panose="020B0604020202020204" pitchFamily="34" charset="0"/>
              <a:buChar char="•"/>
            </a:pPr>
            <a:r>
              <a:rPr lang="en-US" dirty="0"/>
              <a:t>four collections of photographs containing 18.27 million images of 8.49 million people – source State Dept, FBI, Dept. Homeland Security</a:t>
            </a:r>
          </a:p>
          <a:p>
            <a:pPr marL="628650" lvl="1" indent="-171450">
              <a:buFont typeface="Arial" panose="020B0604020202020204" pitchFamily="34" charset="0"/>
              <a:buChar char="•"/>
            </a:pPr>
            <a:r>
              <a:rPr lang="en-US" dirty="0"/>
              <a:t>Metadata included age, sex, and either race or country of birth</a:t>
            </a:r>
          </a:p>
          <a:p>
            <a:pPr marL="0" lvl="0" indent="0" algn="l" rtl="0">
              <a:lnSpc>
                <a:spcPct val="100000"/>
              </a:lnSpc>
              <a:spcBef>
                <a:spcPts val="0"/>
              </a:spcBef>
              <a:spcAft>
                <a:spcPts val="0"/>
              </a:spcAft>
              <a:buClr>
                <a:srgbClr val="000000"/>
              </a:buClr>
              <a:buSzPts val="1200"/>
              <a:buFont typeface="Calibri"/>
              <a:buNone/>
            </a:pPr>
            <a:endParaRPr dirty="0"/>
          </a:p>
        </p:txBody>
      </p:sp>
      <p:sp>
        <p:nvSpPr>
          <p:cNvPr id="732" name="Google Shape;732;p63: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39</a:t>
            </a:fld>
            <a:endParaRPr/>
          </a:p>
        </p:txBody>
      </p:sp>
    </p:spTree>
    <p:extLst>
      <p:ext uri="{BB962C8B-B14F-4D97-AF65-F5344CB8AC3E}">
        <p14:creationId xmlns:p14="http://schemas.microsoft.com/office/powerpoint/2010/main" val="37886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c07832a4c_0_0: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6c07832a4c_0_0:notes"/>
          <p:cNvSpPr txBox="1">
            <a:spLocks noGrp="1"/>
          </p:cNvSpPr>
          <p:nvPr>
            <p:ph type="body" idx="1"/>
          </p:nvPr>
        </p:nvSpPr>
        <p:spPr>
          <a:xfrm>
            <a:off x="695012" y="4444864"/>
            <a:ext cx="5560200" cy="3636600"/>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dirty="0"/>
          </a:p>
        </p:txBody>
      </p:sp>
      <p:sp>
        <p:nvSpPr>
          <p:cNvPr id="122" name="Google Shape;122;g6c07832a4c_0_0:notes"/>
          <p:cNvSpPr txBox="1"/>
          <p:nvPr/>
        </p:nvSpPr>
        <p:spPr>
          <a:xfrm>
            <a:off x="3936771" y="8772669"/>
            <a:ext cx="3011700" cy="463500"/>
          </a:xfrm>
          <a:prstGeom prst="rect">
            <a:avLst/>
          </a:prstGeom>
          <a:noFill/>
          <a:ln>
            <a:noFill/>
          </a:ln>
        </p:spPr>
        <p:txBody>
          <a:bodyPr spcFirstLastPara="1" wrap="square" lIns="92275" tIns="46125" rIns="92275" bIns="46125"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8917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4:notes"/>
          <p:cNvSpPr txBox="1">
            <a:spLocks noGrp="1"/>
          </p:cNvSpPr>
          <p:nvPr>
            <p:ph type="body" idx="1"/>
          </p:nvPr>
        </p:nvSpPr>
        <p:spPr>
          <a:xfrm>
            <a:off x="695012" y="4444864"/>
            <a:ext cx="5560056" cy="3636709"/>
          </a:xfrm>
          <a:prstGeom prst="rect">
            <a:avLst/>
          </a:prstGeom>
        </p:spPr>
        <p:txBody>
          <a:bodyPr spcFirstLastPara="1" wrap="square" lIns="92275" tIns="46125" rIns="92275" bIns="46125" anchor="t" anchorCtr="0">
            <a:noAutofit/>
          </a:bodyPr>
          <a:lstStyle/>
          <a:p>
            <a:pPr marL="0" lvl="0" indent="0" algn="l" rtl="0">
              <a:spcBef>
                <a:spcPts val="0"/>
              </a:spcBef>
              <a:spcAft>
                <a:spcPts val="0"/>
              </a:spcAft>
              <a:buNone/>
            </a:pPr>
            <a:endParaRPr dirty="0"/>
          </a:p>
        </p:txBody>
      </p:sp>
      <p:sp>
        <p:nvSpPr>
          <p:cNvPr id="231" name="Google Shape;231;p14: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0560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9:notes"/>
          <p:cNvSpPr txBox="1">
            <a:spLocks noGrp="1"/>
          </p:cNvSpPr>
          <p:nvPr>
            <p:ph type="body" idx="1"/>
          </p:nvPr>
        </p:nvSpPr>
        <p:spPr>
          <a:xfrm>
            <a:off x="695012" y="4444864"/>
            <a:ext cx="5560056" cy="3636709"/>
          </a:xfrm>
          <a:prstGeom prst="rect">
            <a:avLst/>
          </a:prstGeom>
        </p:spPr>
        <p:txBody>
          <a:bodyPr spcFirstLastPara="1" wrap="square" lIns="92275" tIns="46125" rIns="92275" bIns="46125" anchor="t" anchorCtr="0">
            <a:noAutofit/>
          </a:bodyPr>
          <a:lstStyle/>
          <a:p>
            <a:pPr marL="0" lvl="0" indent="0" algn="l" rtl="0">
              <a:spcBef>
                <a:spcPts val="0"/>
              </a:spcBef>
              <a:spcAft>
                <a:spcPts val="0"/>
              </a:spcAft>
              <a:buNone/>
            </a:pPr>
            <a:r>
              <a:rPr lang="en-US" sz="1200" b="0" i="0" u="none" strike="noStrike" cap="none" dirty="0">
                <a:solidFill>
                  <a:srgbClr val="000000"/>
                </a:solidFill>
                <a:effectLst/>
                <a:latin typeface="Calibri"/>
                <a:ea typeface="Calibri"/>
                <a:cs typeface="Calibri"/>
                <a:sym typeface="Calibri"/>
              </a:rPr>
              <a:t>The bias appears to stem from how the system, which </a:t>
            </a:r>
            <a:r>
              <a:rPr lang="en-US" sz="1200" b="0" i="0" u="none" strike="noStrike" cap="none" dirty="0">
                <a:solidFill>
                  <a:srgbClr val="000000"/>
                </a:solidFill>
                <a:effectLst/>
                <a:latin typeface="Calibri"/>
                <a:ea typeface="Calibri"/>
                <a:cs typeface="Calibri"/>
                <a:sym typeface="Calibri"/>
                <a:hlinkClick r:id="rId3"/>
              </a:rPr>
              <a:t>the </a:t>
            </a:r>
            <a:r>
              <a:rPr lang="en-US" sz="1200" b="0" i="1" u="none" strike="noStrike" cap="none" dirty="0">
                <a:solidFill>
                  <a:srgbClr val="000000"/>
                </a:solidFill>
                <a:effectLst/>
                <a:latin typeface="Calibri"/>
                <a:ea typeface="Calibri"/>
                <a:cs typeface="Calibri"/>
                <a:sym typeface="Calibri"/>
                <a:hlinkClick r:id="rId3"/>
              </a:rPr>
              <a:t>Washington Post</a:t>
            </a:r>
            <a:r>
              <a:rPr lang="en-US" sz="1200" b="0" i="0" u="none" strike="noStrike" cap="none" dirty="0">
                <a:solidFill>
                  <a:srgbClr val="000000"/>
                </a:solidFill>
                <a:effectLst/>
                <a:latin typeface="Calibri"/>
                <a:ea typeface="Calibri"/>
                <a:cs typeface="Calibri"/>
                <a:sym typeface="Calibri"/>
              </a:rPr>
              <a:t> identifies as being made by the health services company Optum, quantifies what it means to be sick. Rather than using illness or biological data, the algorithm uses cost and insurance claim information to understand how healthy a person is. The more dollars spent, the logic goes, the sicker a person is. The data revealed that less was being spent on black patients in part because they were receiving less care. </a:t>
            </a:r>
            <a:endParaRPr dirty="0"/>
          </a:p>
        </p:txBody>
      </p:sp>
      <p:sp>
        <p:nvSpPr>
          <p:cNvPr id="362" name="Google Shape;362;p29: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4198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6c07832a4c_0_52: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6c07832a4c_0_52:notes"/>
          <p:cNvSpPr txBox="1">
            <a:spLocks noGrp="1"/>
          </p:cNvSpPr>
          <p:nvPr>
            <p:ph type="body" idx="1"/>
          </p:nvPr>
        </p:nvSpPr>
        <p:spPr>
          <a:xfrm>
            <a:off x="695012" y="4444864"/>
            <a:ext cx="5560200" cy="3636600"/>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598" name="Google Shape;598;g6c07832a4c_0_52:notes"/>
          <p:cNvSpPr txBox="1">
            <a:spLocks noGrp="1"/>
          </p:cNvSpPr>
          <p:nvPr>
            <p:ph type="sldNum" idx="12"/>
          </p:nvPr>
        </p:nvSpPr>
        <p:spPr>
          <a:xfrm>
            <a:off x="3936771" y="8772669"/>
            <a:ext cx="3011700" cy="463500"/>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43</a:t>
            </a:fld>
            <a:endParaRPr/>
          </a:p>
        </p:txBody>
      </p:sp>
    </p:spTree>
    <p:extLst>
      <p:ext uri="{BB962C8B-B14F-4D97-AF65-F5344CB8AC3E}">
        <p14:creationId xmlns:p14="http://schemas.microsoft.com/office/powerpoint/2010/main" val="2592198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6c07832a4c_0_52: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6c07832a4c_0_52:notes"/>
          <p:cNvSpPr txBox="1">
            <a:spLocks noGrp="1"/>
          </p:cNvSpPr>
          <p:nvPr>
            <p:ph type="body" idx="1"/>
          </p:nvPr>
        </p:nvSpPr>
        <p:spPr>
          <a:xfrm>
            <a:off x="695012" y="4444864"/>
            <a:ext cx="5560200" cy="3636600"/>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598" name="Google Shape;598;g6c07832a4c_0_52:notes"/>
          <p:cNvSpPr txBox="1">
            <a:spLocks noGrp="1"/>
          </p:cNvSpPr>
          <p:nvPr>
            <p:ph type="sldNum" idx="12"/>
          </p:nvPr>
        </p:nvSpPr>
        <p:spPr>
          <a:xfrm>
            <a:off x="3936771" y="8772669"/>
            <a:ext cx="3011700" cy="463500"/>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44</a:t>
            </a:fld>
            <a:endParaRPr/>
          </a:p>
        </p:txBody>
      </p:sp>
    </p:spTree>
    <p:extLst>
      <p:ext uri="{BB962C8B-B14F-4D97-AF65-F5344CB8AC3E}">
        <p14:creationId xmlns:p14="http://schemas.microsoft.com/office/powerpoint/2010/main" val="1812325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recognition – not recognize Indian bride; Kidney disease data from VA – not as effective re women</a:t>
            </a:r>
          </a:p>
        </p:txBody>
      </p:sp>
      <p:sp>
        <p:nvSpPr>
          <p:cNvPr id="4" name="Slide Number Placeholder 3"/>
          <p:cNvSpPr>
            <a:spLocks noGrp="1"/>
          </p:cNvSpPr>
          <p:nvPr>
            <p:ph type="sldNum" sz="quarter" idx="10"/>
          </p:nvPr>
        </p:nvSpPr>
        <p:spPr/>
        <p:txBody>
          <a:bodyPr/>
          <a:lstStyle/>
          <a:p>
            <a:pPr lvl="0"/>
            <a:fld id="{2F02210D-6C85-4A19-8712-BC0CBD029B3C}" type="slidenum">
              <a:rPr lang="en-US" smtClean="0"/>
              <a:t>45</a:t>
            </a:fld>
            <a:endParaRPr lang="en-US" dirty="0"/>
          </a:p>
        </p:txBody>
      </p:sp>
    </p:spTree>
    <p:extLst>
      <p:ext uri="{BB962C8B-B14F-4D97-AF65-F5344CB8AC3E}">
        <p14:creationId xmlns:p14="http://schemas.microsoft.com/office/powerpoint/2010/main" val="2733624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IEEE</a:t>
            </a:r>
            <a:r>
              <a:rPr lang="en-US" dirty="0">
                <a:effectLst/>
              </a:rPr>
              <a:t> - Abbreviation of </a:t>
            </a:r>
            <a:r>
              <a:rPr lang="en-US" b="1" dirty="0">
                <a:effectLst/>
              </a:rPr>
              <a:t>Institute of Electrical and Electronics Engineers</a:t>
            </a:r>
            <a:r>
              <a:rPr lang="en-US" dirty="0">
                <a:effectLst/>
              </a:rPr>
              <a:t>, pronounced I-triple-E. IEEE is an organization composed of engineers, scientists, and students.</a:t>
            </a:r>
          </a:p>
          <a:p>
            <a:endParaRPr lang="en-US" dirty="0"/>
          </a:p>
        </p:txBody>
      </p:sp>
      <p:sp>
        <p:nvSpPr>
          <p:cNvPr id="4" name="Slide Number Placeholder 3"/>
          <p:cNvSpPr>
            <a:spLocks noGrp="1"/>
          </p:cNvSpPr>
          <p:nvPr>
            <p:ph type="sldNum" sz="quarter" idx="5"/>
          </p:nvPr>
        </p:nvSpPr>
        <p:spPr/>
        <p:txBody>
          <a:bodyPr/>
          <a:lstStyle/>
          <a:p>
            <a:pPr lvl="0"/>
            <a:fld id="{2F02210D-6C85-4A19-8712-BC0CBD029B3C}" type="slidenum">
              <a:rPr lang="en-US" smtClean="0"/>
              <a:t>46</a:t>
            </a:fld>
            <a:endParaRPr lang="en-US" dirty="0"/>
          </a:p>
        </p:txBody>
      </p:sp>
    </p:spTree>
    <p:extLst>
      <p:ext uri="{BB962C8B-B14F-4D97-AF65-F5344CB8AC3E}">
        <p14:creationId xmlns:p14="http://schemas.microsoft.com/office/powerpoint/2010/main" val="22204957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endParaRPr lang="en-US" dirty="0"/>
          </a:p>
        </p:txBody>
      </p:sp>
      <p:sp>
        <p:nvSpPr>
          <p:cNvPr id="4" name="Slide Number Placeholder 3"/>
          <p:cNvSpPr>
            <a:spLocks noGrp="1"/>
          </p:cNvSpPr>
          <p:nvPr>
            <p:ph type="sldNum" sz="quarter" idx="5"/>
          </p:nvPr>
        </p:nvSpPr>
        <p:spPr/>
        <p:txBody>
          <a:bodyPr/>
          <a:lstStyle/>
          <a:p>
            <a:pPr lvl="0"/>
            <a:fld id="{2F02210D-6C85-4A19-8712-BC0CBD029B3C}" type="slidenum">
              <a:rPr lang="en-US" smtClean="0"/>
              <a:t>47</a:t>
            </a:fld>
            <a:endParaRPr lang="en-US" dirty="0"/>
          </a:p>
        </p:txBody>
      </p:sp>
    </p:spTree>
    <p:extLst>
      <p:ext uri="{BB962C8B-B14F-4D97-AF65-F5344CB8AC3E}">
        <p14:creationId xmlns:p14="http://schemas.microsoft.com/office/powerpoint/2010/main" val="3530912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2F02210D-6C85-4A19-8712-BC0CBD029B3C}" type="slidenum">
              <a:rPr lang="en-US" smtClean="0"/>
              <a:t>48</a:t>
            </a:fld>
            <a:endParaRPr lang="en-US" dirty="0"/>
          </a:p>
        </p:txBody>
      </p:sp>
    </p:spTree>
    <p:extLst>
      <p:ext uri="{BB962C8B-B14F-4D97-AF65-F5344CB8AC3E}">
        <p14:creationId xmlns:p14="http://schemas.microsoft.com/office/powerpoint/2010/main" val="1054063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5: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5: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239" name="Google Shape;239;p15: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5</a:t>
            </a:fld>
            <a:endParaRPr/>
          </a:p>
        </p:txBody>
      </p:sp>
    </p:spTree>
    <p:extLst>
      <p:ext uri="{BB962C8B-B14F-4D97-AF65-F5344CB8AC3E}">
        <p14:creationId xmlns:p14="http://schemas.microsoft.com/office/powerpoint/2010/main" val="291504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7: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7: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dirty="0"/>
              <a:t>In 40 days, Unsupervised machine learning beat the AI world champ. AI is beautiful and tragic. It learns to be the best in the world in a narrow application. It learns far more slowly than humans but thru sheer brute computing power speed and time becomes the best by playing millions of times. We haven’t figured out learning yet.  AI is simultaneously the fastest (processing) and the slowest (learning). </a:t>
            </a:r>
            <a:endParaRPr dirty="0"/>
          </a:p>
        </p:txBody>
      </p:sp>
      <p:sp>
        <p:nvSpPr>
          <p:cNvPr id="256" name="Google Shape;256;p17: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6</a:t>
            </a:fld>
            <a:endParaRPr/>
          </a:p>
        </p:txBody>
      </p:sp>
    </p:spTree>
    <p:extLst>
      <p:ext uri="{BB962C8B-B14F-4D97-AF65-F5344CB8AC3E}">
        <p14:creationId xmlns:p14="http://schemas.microsoft.com/office/powerpoint/2010/main" val="2288413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identifies its own factors for distinguishing between benign and malignant skin cancer; but one of the factors it used was the presence of a ruler.  AI has no common sense; no model of how the world works; no idea of cause and effect. </a:t>
            </a:r>
          </a:p>
        </p:txBody>
      </p:sp>
      <p:sp>
        <p:nvSpPr>
          <p:cNvPr id="4" name="Slide Number Placeholder 3"/>
          <p:cNvSpPr>
            <a:spLocks noGrp="1"/>
          </p:cNvSpPr>
          <p:nvPr>
            <p:ph type="sldNum" sz="quarter" idx="5"/>
          </p:nvPr>
        </p:nvSpPr>
        <p:spPr/>
        <p:txBody>
          <a:bodyPr/>
          <a:lstStyle/>
          <a:p>
            <a:pPr lvl="0"/>
            <a:fld id="{2F02210D-6C85-4A19-8712-BC0CBD029B3C}" type="slidenum">
              <a:rPr lang="en-US" smtClean="0"/>
              <a:t>8</a:t>
            </a:fld>
            <a:endParaRPr lang="en-US" dirty="0"/>
          </a:p>
        </p:txBody>
      </p:sp>
    </p:spTree>
    <p:extLst>
      <p:ext uri="{BB962C8B-B14F-4D97-AF65-F5344CB8AC3E}">
        <p14:creationId xmlns:p14="http://schemas.microsoft.com/office/powerpoint/2010/main" val="3202082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Supervised machine learning on thousands or millions of labeled pictures distinguish wolves and dogs, but use “snow” to decide that it more likely is a wolf – wrong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9</a:t>
            </a:fld>
            <a:endParaRPr lang="en-US"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70737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8:notes"/>
          <p:cNvSpPr>
            <a:spLocks noGrp="1" noRot="1" noChangeAspect="1"/>
          </p:cNvSpPr>
          <p:nvPr>
            <p:ph type="sldImg" idx="2"/>
          </p:nvPr>
        </p:nvSpPr>
        <p:spPr>
          <a:xfrm>
            <a:off x="1398588" y="1154113"/>
            <a:ext cx="41529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8:notes"/>
          <p:cNvSpPr txBox="1">
            <a:spLocks noGrp="1"/>
          </p:cNvSpPr>
          <p:nvPr>
            <p:ph type="body" idx="1"/>
          </p:nvPr>
        </p:nvSpPr>
        <p:spPr>
          <a:xfrm>
            <a:off x="695012" y="4444864"/>
            <a:ext cx="5560056" cy="3636709"/>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Clr>
                <a:srgbClr val="000000"/>
              </a:buClr>
              <a:buSzPts val="1200"/>
              <a:buFont typeface="Calibri"/>
              <a:buNone/>
            </a:pPr>
            <a:endParaRPr dirty="0"/>
          </a:p>
        </p:txBody>
      </p:sp>
      <p:sp>
        <p:nvSpPr>
          <p:cNvPr id="444" name="Google Shape;444;p38:notes"/>
          <p:cNvSpPr txBox="1">
            <a:spLocks noGrp="1"/>
          </p:cNvSpPr>
          <p:nvPr>
            <p:ph type="sldNum" idx="12"/>
          </p:nvPr>
        </p:nvSpPr>
        <p:spPr>
          <a:xfrm>
            <a:off x="3936771" y="8772669"/>
            <a:ext cx="3011694" cy="463408"/>
          </a:xfrm>
          <a:prstGeom prst="rect">
            <a:avLst/>
          </a:prstGeom>
          <a:noFill/>
          <a:ln>
            <a:noFill/>
          </a:ln>
        </p:spPr>
        <p:txBody>
          <a:bodyPr spcFirstLastPara="1" wrap="square" lIns="92275" tIns="46125" rIns="92275" bIns="4612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10</a:t>
            </a:fld>
            <a:endParaRPr dirty="0"/>
          </a:p>
        </p:txBody>
      </p:sp>
    </p:spTree>
    <p:extLst>
      <p:ext uri="{BB962C8B-B14F-4D97-AF65-F5344CB8AC3E}">
        <p14:creationId xmlns:p14="http://schemas.microsoft.com/office/powerpoint/2010/main" val="2905075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pPr marL="0" lvl="0" indent="0" algn="r" rtl="0">
              <a:spcBef>
                <a:spcPts val="0"/>
              </a:spcBef>
              <a:spcAft>
                <a:spcPts val="0"/>
              </a:spcAft>
              <a:buNone/>
            </a:pPr>
            <a:fld id="{00000000-1234-1234-1234-123412341234}" type="slidenum">
              <a:rPr lang="en-US" smtClean="0"/>
              <a:t>‹#›</a:t>
            </a:fld>
            <a:endParaRPr lang="en-US" sz="1200" b="0" i="0" u="none" strike="noStrike" cap="none">
              <a:solidFill>
                <a:srgbClr val="898989"/>
              </a:solidFill>
              <a:latin typeface="Calibri"/>
              <a:ea typeface="Calibri"/>
              <a:cs typeface="Calibri"/>
              <a:sym typeface="Calibri"/>
            </a:endParaRPr>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1857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200" b="0" i="0" u="none" strike="noStrike" cap="none">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754068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200" b="0" i="0" u="none" strike="noStrike" cap="none">
              <a:solidFill>
                <a:srgbClr val="898989"/>
              </a:solidFill>
              <a:latin typeface="Calibri"/>
              <a:ea typeface="Calibri"/>
              <a:cs typeface="Calibri"/>
              <a:sym typeface="Calibri"/>
            </a:endParaRPr>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84644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otally Blank">
  <p:cSld name="Totally Blank">
    <p:spTree>
      <p:nvGrpSpPr>
        <p:cNvPr id="1" name="Shape 18"/>
        <p:cNvGrpSpPr/>
        <p:nvPr/>
      </p:nvGrpSpPr>
      <p:grpSpPr>
        <a:xfrm>
          <a:off x="0" y="0"/>
          <a:ext cx="0" cy="0"/>
          <a:chOff x="0" y="0"/>
          <a:chExt cx="0" cy="0"/>
        </a:xfrm>
      </p:grpSpPr>
      <p:sp>
        <p:nvSpPr>
          <p:cNvPr id="19" name="Google Shape;19;p2"/>
          <p:cNvSpPr txBox="1">
            <a:spLocks noGrp="1"/>
          </p:cNvSpPr>
          <p:nvPr>
            <p:ph type="dt" idx="10"/>
          </p:nvPr>
        </p:nvSpPr>
        <p:spPr>
          <a:xfrm>
            <a:off x="628650" y="6356351"/>
            <a:ext cx="20574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3028949" y="6356351"/>
            <a:ext cx="3086099"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7099666" y="6505937"/>
            <a:ext cx="20574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
        <p:nvSpPr>
          <p:cNvPr id="22" name="Google Shape;22;p2"/>
          <p:cNvSpPr txBox="1">
            <a:spLocks noGrp="1"/>
          </p:cNvSpPr>
          <p:nvPr>
            <p:ph type="body" idx="1"/>
          </p:nvPr>
        </p:nvSpPr>
        <p:spPr>
          <a:xfrm>
            <a:off x="197830" y="1759671"/>
            <a:ext cx="8748329" cy="823910"/>
          </a:xfrm>
          <a:prstGeom prst="rect">
            <a:avLst/>
          </a:prstGeom>
          <a:noFill/>
          <a:ln>
            <a:noFill/>
          </a:ln>
        </p:spPr>
        <p:txBody>
          <a:bodyPr spcFirstLastPara="1" wrap="square" lIns="91425" tIns="45700" rIns="91425" bIns="45700" anchor="t" anchorCtr="1">
            <a:noAutofit/>
          </a:bodyPr>
          <a:lstStyle>
            <a:lvl1pPr marL="457200" lvl="0" indent="-228600" algn="ctr">
              <a:lnSpc>
                <a:spcPct val="90000"/>
              </a:lnSpc>
              <a:spcBef>
                <a:spcPts val="2400"/>
              </a:spcBef>
              <a:spcAft>
                <a:spcPts val="0"/>
              </a:spcAft>
              <a:buSzPts val="4800"/>
              <a:buNone/>
              <a:defRPr sz="4800">
                <a:solidFill>
                  <a:srgbClr val="FFFF00"/>
                </a:solidFill>
              </a:defRPr>
            </a:lvl1pPr>
            <a:lvl2pPr marL="914400" lvl="1" indent="-342900" algn="l">
              <a:lnSpc>
                <a:spcPct val="90000"/>
              </a:lnSpc>
              <a:spcBef>
                <a:spcPts val="12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0"/>
              </a:spcBef>
              <a:spcAft>
                <a:spcPts val="0"/>
              </a:spcAft>
              <a:buClr>
                <a:srgbClr val="FFFFFF"/>
              </a:buClr>
              <a:buSzPts val="1800"/>
              <a:buChar char="―"/>
              <a:defRPr/>
            </a:lvl4pPr>
            <a:lvl5pPr marL="2286000" lvl="4" indent="-342900" algn="l">
              <a:lnSpc>
                <a:spcPct val="90000"/>
              </a:lnSpc>
              <a:spcBef>
                <a:spcPts val="0"/>
              </a:spcBef>
              <a:spcAft>
                <a:spcPts val="0"/>
              </a:spcAft>
              <a:buClr>
                <a:srgbClr val="FFFFF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5454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charRg st="1" end="1"/>
                                            </p:txEl>
                                          </p:spTgt>
                                        </p:tgtEl>
                                        <p:attrNameLst>
                                          <p:attrName>style.visibility</p:attrName>
                                        </p:attrNameLst>
                                      </p:cBhvr>
                                      <p:to>
                                        <p:strVal val="visible"/>
                                      </p:to>
                                    </p:set>
                                    <p:animEffect transition="in" filter="fade">
                                      <p:cBhvr>
                                        <p:cTn id="12" dur="500"/>
                                        <p:tgtEl>
                                          <p:spTgt spid="22">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charRg st="1" end="1"/>
                                            </p:txEl>
                                          </p:spTgt>
                                        </p:tgtEl>
                                        <p:attrNameLst>
                                          <p:attrName>style.visibility</p:attrName>
                                        </p:attrNameLst>
                                      </p:cBhvr>
                                      <p:to>
                                        <p:strVal val="visible"/>
                                      </p:to>
                                    </p:set>
                                    <p:animEffect transition="in" filter="fade">
                                      <p:cBhvr>
                                        <p:cTn id="17" dur="500"/>
                                        <p:tgtEl>
                                          <p:spTgt spid="22">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charRg st="1" end="1"/>
                                            </p:txEl>
                                          </p:spTgt>
                                        </p:tgtEl>
                                        <p:attrNameLst>
                                          <p:attrName>style.visibility</p:attrName>
                                        </p:attrNameLst>
                                      </p:cBhvr>
                                      <p:to>
                                        <p:strVal val="visible"/>
                                      </p:to>
                                    </p:set>
                                    <p:animEffect transition="in" filter="fade">
                                      <p:cBhvr>
                                        <p:cTn id="22" dur="500"/>
                                        <p:tgtEl>
                                          <p:spTgt spid="22">
                                            <p:txEl>
                                              <p:char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charRg st="1" end="1"/>
                                            </p:txEl>
                                          </p:spTgt>
                                        </p:tgtEl>
                                        <p:attrNameLst>
                                          <p:attrName>style.visibility</p:attrName>
                                        </p:attrNameLst>
                                      </p:cBhvr>
                                      <p:to>
                                        <p:strVal val="visible"/>
                                      </p:to>
                                    </p:set>
                                    <p:animEffect transition="in" filter="fade">
                                      <p:cBhvr>
                                        <p:cTn id="27" dur="500"/>
                                        <p:tgtEl>
                                          <p:spTgt spid="22">
                                            <p:txEl>
                                              <p:char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charRg st="1" end="1"/>
                                            </p:txEl>
                                          </p:spTgt>
                                        </p:tgtEl>
                                        <p:attrNameLst>
                                          <p:attrName>style.visibility</p:attrName>
                                        </p:attrNameLst>
                                      </p:cBhvr>
                                      <p:to>
                                        <p:strVal val="visible"/>
                                      </p:to>
                                    </p:set>
                                    <p:animEffect transition="in" filter="fade">
                                      <p:cBhvr>
                                        <p:cTn id="32" dur="500"/>
                                        <p:tgtEl>
                                          <p:spTgt spid="22">
                                            <p:txEl>
                                              <p:char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charRg st="1" end="1"/>
                                            </p:txEl>
                                          </p:spTgt>
                                        </p:tgtEl>
                                        <p:attrNameLst>
                                          <p:attrName>style.visibility</p:attrName>
                                        </p:attrNameLst>
                                      </p:cBhvr>
                                      <p:to>
                                        <p:strVal val="visible"/>
                                      </p:to>
                                    </p:set>
                                    <p:animEffect transition="in" filter="fade">
                                      <p:cBhvr>
                                        <p:cTn id="37" dur="500"/>
                                        <p:tgtEl>
                                          <p:spTgt spid="22">
                                            <p:txEl>
                                              <p:char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charRg st="1" end="1"/>
                                            </p:txEl>
                                          </p:spTgt>
                                        </p:tgtEl>
                                        <p:attrNameLst>
                                          <p:attrName>style.visibility</p:attrName>
                                        </p:attrNameLst>
                                      </p:cBhvr>
                                      <p:to>
                                        <p:strVal val="visible"/>
                                      </p:to>
                                    </p:set>
                                    <p:animEffect transition="in" filter="fade">
                                      <p:cBhvr>
                                        <p:cTn id="42" dur="500"/>
                                        <p:tgtEl>
                                          <p:spTgt spid="22">
                                            <p:txEl>
                                              <p:char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xEl>
                                              <p:charRg st="1" end="1"/>
                                            </p:txEl>
                                          </p:spTgt>
                                        </p:tgtEl>
                                        <p:attrNameLst>
                                          <p:attrName>style.visibility</p:attrName>
                                        </p:attrNameLst>
                                      </p:cBhvr>
                                      <p:to>
                                        <p:strVal val="visible"/>
                                      </p:to>
                                    </p:set>
                                    <p:animEffect transition="in" filter="fade">
                                      <p:cBhvr>
                                        <p:cTn id="47" dur="500"/>
                                        <p:tgtEl>
                                          <p:spTgt spid="22">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otally 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6B14FDEF-F2CB-4E79-B83B-33DDCF073307}" type="datetime1">
              <a:rPr lang="en-US"/>
              <a:pPr lvl="0"/>
              <a:t>5/20/2020</a:t>
            </a:fld>
            <a:endParaRPr lang="en-US" dirty="0"/>
          </a:p>
        </p:txBody>
      </p:sp>
      <p:sp>
        <p:nvSpPr>
          <p:cNvPr id="3" name="Footer Placeholder 2"/>
          <p:cNvSpPr txBox="1">
            <a:spLocks noGrp="1"/>
          </p:cNvSpPr>
          <p:nvPr>
            <p:ph type="ftr" sz="quarter" idx="9"/>
          </p:nvPr>
        </p:nvSpPr>
        <p:spPr/>
        <p:txBody>
          <a:bodyPr/>
          <a:lstStyle>
            <a:lvl1pPr>
              <a:defRPr/>
            </a:lvl1pPr>
          </a:lstStyle>
          <a:p>
            <a:pPr lvl="0"/>
            <a:endParaRPr lang="en-US" dirty="0"/>
          </a:p>
        </p:txBody>
      </p:sp>
      <p:sp>
        <p:nvSpPr>
          <p:cNvPr id="4" name="Slide Number Placeholder 3"/>
          <p:cNvSpPr txBox="1">
            <a:spLocks noGrp="1"/>
          </p:cNvSpPr>
          <p:nvPr>
            <p:ph type="sldNum" sz="quarter" idx="8"/>
          </p:nvPr>
        </p:nvSpPr>
        <p:spPr>
          <a:xfrm>
            <a:off x="7099666" y="6505937"/>
            <a:ext cx="2057400" cy="365129"/>
          </a:xfrm>
        </p:spPr>
        <p:txBody>
          <a:bodyPr/>
          <a:lstStyle>
            <a:lvl1pPr>
              <a:defRPr/>
            </a:lvl1pPr>
          </a:lstStyle>
          <a:p>
            <a:pPr lvl="0"/>
            <a:fld id="{E0F5C49D-75FC-492B-9D37-145D704B1A43}" type="slidenum">
              <a:t>‹#›</a:t>
            </a:fld>
            <a:endParaRPr lang="en-US" dirty="0"/>
          </a:p>
        </p:txBody>
      </p:sp>
      <p:sp>
        <p:nvSpPr>
          <p:cNvPr id="5" name="Text Placeholder 2"/>
          <p:cNvSpPr txBox="1">
            <a:spLocks noGrp="1"/>
          </p:cNvSpPr>
          <p:nvPr>
            <p:ph type="body" idx="4294967295"/>
          </p:nvPr>
        </p:nvSpPr>
        <p:spPr>
          <a:xfrm>
            <a:off x="197830" y="1759671"/>
            <a:ext cx="8748329" cy="823910"/>
          </a:xfrm>
        </p:spPr>
        <p:txBody>
          <a:bodyPr anchorCtr="1"/>
          <a:lstStyle>
            <a:lvl1pPr marL="0" indent="0" algn="ctr">
              <a:buNone/>
              <a:defRPr sz="4800">
                <a:solidFill>
                  <a:srgbClr val="FFFF00"/>
                </a:solidFill>
              </a:defRPr>
            </a:lvl1pPr>
          </a:lstStyle>
          <a:p>
            <a:pPr lvl="0"/>
            <a:r>
              <a:rPr lang="en-US"/>
              <a:t>Click to edit Master text styles</a:t>
            </a:r>
          </a:p>
        </p:txBody>
      </p:sp>
    </p:spTree>
    <p:extLst>
      <p:ext uri="{BB962C8B-B14F-4D97-AF65-F5344CB8AC3E}">
        <p14:creationId xmlns:p14="http://schemas.microsoft.com/office/powerpoint/2010/main" val="305476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1581" y="88065"/>
            <a:ext cx="9144000" cy="617905"/>
          </a:xfrm>
          <a:prstGeom prst="rect">
            <a:avLst/>
          </a:prstGeom>
          <a:noFill/>
          <a:ln>
            <a:noFill/>
          </a:ln>
        </p:spPr>
        <p:txBody>
          <a:bodyPr spcFirstLastPara="1" wrap="square" lIns="91425" tIns="45700" rIns="91425" bIns="45700" anchor="ctr" anchorCtr="1">
            <a:noAutofit/>
          </a:bodyPr>
          <a:lstStyle>
            <a:lvl1pPr lvl="0" algn="ctr">
              <a:lnSpc>
                <a:spcPct val="90000"/>
              </a:lnSpc>
              <a:spcBef>
                <a:spcPts val="0"/>
              </a:spcBef>
              <a:spcAft>
                <a:spcPts val="0"/>
              </a:spcAft>
              <a:buClr>
                <a:srgbClr val="FFFF99"/>
              </a:buClr>
              <a:buSzPts val="4400"/>
              <a:buFont typeface="Arimo"/>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
          <p:cNvSpPr txBox="1">
            <a:spLocks noGrp="1"/>
          </p:cNvSpPr>
          <p:nvPr>
            <p:ph type="dt" idx="10"/>
          </p:nvPr>
        </p:nvSpPr>
        <p:spPr>
          <a:xfrm>
            <a:off x="628650" y="6356351"/>
            <a:ext cx="20574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3028949" y="6356351"/>
            <a:ext cx="3086099"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6999816" y="6393804"/>
            <a:ext cx="20574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sz="1200" b="0" i="0" u="none" strike="noStrike" cap="none">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649430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29028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200" b="0" i="0" u="none" strike="noStrike" cap="none">
              <a:solidFill>
                <a:srgbClr val="898989"/>
              </a:solidFill>
              <a:latin typeface="Calibri"/>
              <a:ea typeface="Calibri"/>
              <a:cs typeface="Calibri"/>
              <a:sym typeface="Calibri"/>
            </a:endParaRPr>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28892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200" b="0" i="0" u="none" strike="noStrike" cap="none">
              <a:solidFill>
                <a:srgbClr val="898989"/>
              </a:solidFill>
              <a:latin typeface="Calibri"/>
              <a:ea typeface="Calibri"/>
              <a:cs typeface="Calibri"/>
              <a:sym typeface="Calibri"/>
            </a:endParaRP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092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200" b="0" i="0" u="none" strike="noStrike" cap="none">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000407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200" b="0" i="0" u="none" strike="noStrike" cap="none">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593971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2096257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200" b="0" i="0" u="none" strike="noStrike" cap="none">
              <a:solidFill>
                <a:srgbClr val="898989"/>
              </a:solidFill>
              <a:latin typeface="Calibri"/>
              <a:ea typeface="Calibri"/>
              <a:cs typeface="Calibri"/>
              <a:sym typeface="Calibri"/>
            </a:endParaRPr>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6700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endParaRPr lang="en-US"/>
          </a:p>
        </p:txBody>
      </p:sp>
      <p:sp>
        <p:nvSpPr>
          <p:cNvPr id="6" name="Footer Placeholder 5"/>
          <p:cNvSpPr>
            <a:spLocks noGrp="1"/>
          </p:cNvSpPr>
          <p:nvPr>
            <p:ph type="ftr" sz="quarter" idx="11"/>
          </p:nvPr>
        </p:nvSpPr>
        <p:spPr>
          <a:xfrm>
            <a:off x="1437530" y="318641"/>
            <a:ext cx="3251553" cy="320931"/>
          </a:xfrm>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223131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6">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6187352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6.jp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3.jp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pic>
        <p:nvPicPr>
          <p:cNvPr id="4" name="Picture 3">
            <a:extLst>
              <a:ext uri="{FF2B5EF4-FFF2-40B4-BE49-F238E27FC236}">
                <a16:creationId xmlns:a16="http://schemas.microsoft.com/office/drawing/2014/main" id="{7F822D55-AE00-4A77-A8C4-2AD2DFD94863}"/>
              </a:ext>
            </a:extLst>
          </p:cNvPr>
          <p:cNvPicPr>
            <a:picLocks noChangeAspect="1"/>
          </p:cNvPicPr>
          <p:nvPr/>
        </p:nvPicPr>
        <p:blipFill>
          <a:blip r:embed="rId3"/>
          <a:stretch>
            <a:fillRect/>
          </a:stretch>
        </p:blipFill>
        <p:spPr>
          <a:xfrm>
            <a:off x="0" y="6213514"/>
            <a:ext cx="9144000" cy="660321"/>
          </a:xfrm>
          <a:prstGeom prst="rect">
            <a:avLst/>
          </a:prstGeom>
        </p:spPr>
      </p:pic>
      <p:sp>
        <p:nvSpPr>
          <p:cNvPr id="118" name="Google Shape;118;p17"/>
          <p:cNvSpPr txBox="1">
            <a:spLocks noGrp="1"/>
          </p:cNvSpPr>
          <p:nvPr>
            <p:ph type="body" idx="1"/>
          </p:nvPr>
        </p:nvSpPr>
        <p:spPr>
          <a:xfrm>
            <a:off x="0" y="948052"/>
            <a:ext cx="9144000" cy="1700100"/>
          </a:xfrm>
          <a:prstGeom prst="rect">
            <a:avLst/>
          </a:prstGeom>
          <a:noFill/>
          <a:ln>
            <a:noFill/>
          </a:ln>
        </p:spPr>
        <p:txBody>
          <a:bodyPr spcFirstLastPara="1" wrap="square" lIns="91425" tIns="45700" rIns="91425" bIns="45700" anchor="t" anchorCtr="1">
            <a:noAutofit/>
          </a:bodyPr>
          <a:lstStyle/>
          <a:p>
            <a:pPr marL="0" lvl="0" indent="0" algn="ctr" rtl="0">
              <a:lnSpc>
                <a:spcPct val="90000"/>
              </a:lnSpc>
              <a:spcBef>
                <a:spcPts val="0"/>
              </a:spcBef>
              <a:spcAft>
                <a:spcPts val="0"/>
              </a:spcAft>
              <a:buSzPts val="6000"/>
              <a:buNone/>
            </a:pPr>
            <a:r>
              <a:rPr lang="en-US" sz="6000" cap="small" dirty="0">
                <a:solidFill>
                  <a:schemeClr val="tx1"/>
                </a:solidFill>
                <a:effectLst>
                  <a:outerShdw blurRad="38100" dist="38100" dir="2700000" algn="tl">
                    <a:srgbClr val="000000">
                      <a:alpha val="43137"/>
                    </a:srgbClr>
                  </a:outerShdw>
                </a:effectLst>
                <a:latin typeface="Arimo"/>
                <a:ea typeface="Arimo"/>
                <a:cs typeface="Arimo"/>
                <a:sym typeface="Arimo"/>
              </a:rPr>
              <a:t>Artificial Intelligence and Liability Risks</a:t>
            </a:r>
            <a:endParaRPr sz="6000" cap="small" dirty="0">
              <a:solidFill>
                <a:schemeClr val="tx1"/>
              </a:solidFill>
              <a:effectLst>
                <a:outerShdw blurRad="38100" dist="38100" dir="2700000" algn="tl">
                  <a:srgbClr val="000000">
                    <a:alpha val="43137"/>
                  </a:srgbClr>
                </a:outerShdw>
              </a:effectLst>
              <a:latin typeface="Arimo"/>
              <a:ea typeface="Arimo"/>
              <a:cs typeface="Arimo"/>
              <a:sym typeface="Arimo"/>
            </a:endParaRPr>
          </a:p>
          <a:p>
            <a:pPr marL="0" lvl="0" indent="0" algn="ctr" rtl="0">
              <a:lnSpc>
                <a:spcPct val="90000"/>
              </a:lnSpc>
              <a:spcBef>
                <a:spcPts val="0"/>
              </a:spcBef>
              <a:spcAft>
                <a:spcPts val="0"/>
              </a:spcAft>
              <a:buSzPts val="6000"/>
              <a:buNone/>
            </a:pPr>
            <a:endParaRPr sz="6000" cap="small" dirty="0">
              <a:solidFill>
                <a:schemeClr val="tx1"/>
              </a:solidFill>
              <a:latin typeface="Arimo"/>
              <a:ea typeface="Arimo"/>
              <a:cs typeface="Arimo"/>
              <a:sym typeface="Arimo"/>
            </a:endParaRPr>
          </a:p>
          <a:p>
            <a:pPr marL="0" lvl="0" indent="0" algn="ctr" rtl="0">
              <a:lnSpc>
                <a:spcPct val="90000"/>
              </a:lnSpc>
              <a:spcBef>
                <a:spcPts val="0"/>
              </a:spcBef>
              <a:spcAft>
                <a:spcPts val="0"/>
              </a:spcAft>
              <a:buSzPts val="6000"/>
              <a:buNone/>
            </a:pPr>
            <a:r>
              <a:rPr lang="en-US" sz="3600" cap="small" dirty="0">
                <a:solidFill>
                  <a:schemeClr val="tx1"/>
                </a:solidFill>
                <a:effectLst>
                  <a:outerShdw blurRad="38100" dist="38100" dir="2700000" algn="tl">
                    <a:srgbClr val="000000">
                      <a:alpha val="43137"/>
                    </a:srgbClr>
                  </a:outerShdw>
                </a:effectLst>
                <a:latin typeface="Arimo"/>
                <a:ea typeface="Arimo"/>
                <a:cs typeface="Arimo"/>
                <a:sym typeface="Arimo"/>
              </a:rPr>
              <a:t>May 19,2020</a:t>
            </a:r>
            <a:endParaRPr sz="3600" cap="small" dirty="0">
              <a:solidFill>
                <a:schemeClr val="tx1"/>
              </a:solidFill>
              <a:effectLst>
                <a:outerShdw blurRad="38100" dist="38100" dir="2700000" algn="tl">
                  <a:srgbClr val="000000">
                    <a:alpha val="43137"/>
                  </a:srgbClr>
                </a:outerShdw>
              </a:effectLst>
              <a:latin typeface="Arimo"/>
              <a:ea typeface="Arimo"/>
              <a:cs typeface="Arimo"/>
              <a:sym typeface="Arimo"/>
            </a:endParaRPr>
          </a:p>
        </p:txBody>
      </p:sp>
      <p:pic>
        <p:nvPicPr>
          <p:cNvPr id="2" name="Picture 1">
            <a:extLst>
              <a:ext uri="{FF2B5EF4-FFF2-40B4-BE49-F238E27FC236}">
                <a16:creationId xmlns:a16="http://schemas.microsoft.com/office/drawing/2014/main" id="{0BAC32D3-13EF-4247-B7CD-E624277E523F}"/>
              </a:ext>
            </a:extLst>
          </p:cNvPr>
          <p:cNvPicPr>
            <a:picLocks noChangeAspect="1"/>
          </p:cNvPicPr>
          <p:nvPr/>
        </p:nvPicPr>
        <p:blipFill>
          <a:blip r:embed="rId4"/>
          <a:stretch>
            <a:fillRect/>
          </a:stretch>
        </p:blipFill>
        <p:spPr>
          <a:xfrm>
            <a:off x="5748234" y="4209849"/>
            <a:ext cx="3395766" cy="2133785"/>
          </a:xfrm>
          <a:prstGeom prst="rect">
            <a:avLst/>
          </a:prstGeom>
        </p:spPr>
      </p:pic>
      <p:pic>
        <p:nvPicPr>
          <p:cNvPr id="5" name="Picture 4" descr="A picture containing wall, monitor&#10;&#10;Description automatically generated">
            <a:extLst>
              <a:ext uri="{FF2B5EF4-FFF2-40B4-BE49-F238E27FC236}">
                <a16:creationId xmlns:a16="http://schemas.microsoft.com/office/drawing/2014/main" id="{6FAB7ED1-3E59-4632-8283-E63E63661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pic>
        <p:nvPicPr>
          <p:cNvPr id="5" name="Picture 4">
            <a:extLst>
              <a:ext uri="{FF2B5EF4-FFF2-40B4-BE49-F238E27FC236}">
                <a16:creationId xmlns:a16="http://schemas.microsoft.com/office/drawing/2014/main" id="{C427C961-6EEB-4B89-9B33-F7B8B000B93E}"/>
              </a:ext>
            </a:extLst>
          </p:cNvPr>
          <p:cNvPicPr>
            <a:picLocks noChangeAspect="1"/>
          </p:cNvPicPr>
          <p:nvPr/>
        </p:nvPicPr>
        <p:blipFill>
          <a:blip r:embed="rId3"/>
          <a:stretch>
            <a:fillRect/>
          </a:stretch>
        </p:blipFill>
        <p:spPr>
          <a:xfrm>
            <a:off x="0" y="6213514"/>
            <a:ext cx="9144000" cy="660321"/>
          </a:xfrm>
          <a:prstGeom prst="rect">
            <a:avLst/>
          </a:prstGeom>
        </p:spPr>
      </p:pic>
      <p:sp>
        <p:nvSpPr>
          <p:cNvPr id="446" name="Google Shape;446;p56"/>
          <p:cNvSpPr txBox="1">
            <a:spLocks noGrp="1"/>
          </p:cNvSpPr>
          <p:nvPr>
            <p:ph type="title"/>
          </p:nvPr>
        </p:nvSpPr>
        <p:spPr>
          <a:xfrm>
            <a:off x="0" y="185612"/>
            <a:ext cx="9144000" cy="480709"/>
          </a:xfrm>
          <a:prstGeom prst="rect">
            <a:avLst/>
          </a:prstGeom>
          <a:noFill/>
          <a:ln>
            <a:noFill/>
          </a:ln>
        </p:spPr>
        <p:txBody>
          <a:bodyPr spcFirstLastPara="1" wrap="square" lIns="91425" tIns="45700" rIns="91425" bIns="45700" anchor="ctr" anchorCtr="1">
            <a:noAutofit/>
          </a:bodyPr>
          <a:lstStyle/>
          <a:p>
            <a:r>
              <a:rPr lang="en-US" b="0" dirty="0">
                <a:effectLst>
                  <a:outerShdw blurRad="38100" dist="38100" dir="2700000" algn="tl">
                    <a:srgbClr val="000000">
                      <a:alpha val="43137"/>
                    </a:srgbClr>
                  </a:outerShdw>
                </a:effectLst>
              </a:rPr>
              <a:t>AI Better At…</a:t>
            </a:r>
            <a:endParaRPr b="0" dirty="0">
              <a:effectLst>
                <a:outerShdw blurRad="38100" dist="38100" dir="2700000" algn="tl">
                  <a:srgbClr val="000000">
                    <a:alpha val="43137"/>
                  </a:srgbClr>
                </a:outerShdw>
              </a:effectLst>
            </a:endParaRPr>
          </a:p>
        </p:txBody>
      </p:sp>
      <p:sp>
        <p:nvSpPr>
          <p:cNvPr id="447" name="Google Shape;447;p56"/>
          <p:cNvSpPr txBox="1">
            <a:spLocks noGrp="1"/>
          </p:cNvSpPr>
          <p:nvPr>
            <p:ph idx="1"/>
          </p:nvPr>
        </p:nvSpPr>
        <p:spPr>
          <a:xfrm>
            <a:off x="1886785" y="1371359"/>
            <a:ext cx="5370430" cy="4413426"/>
          </a:xfrm>
          <a:prstGeom prst="rect">
            <a:avLst/>
          </a:prstGeom>
          <a:noFill/>
          <a:ln>
            <a:noFill/>
          </a:ln>
        </p:spPr>
        <p:txBody>
          <a:bodyPr spcFirstLastPara="1" wrap="square" lIns="91425" tIns="45700" rIns="91425" bIns="45700" anchor="t" anchorCtr="0">
            <a:noAutofit/>
          </a:bodyPr>
          <a:lstStyle/>
          <a:p>
            <a:pPr marL="571500" lvl="0" indent="-571500">
              <a:lnSpc>
                <a:spcPct val="100000"/>
              </a:lnSpc>
              <a:spcBef>
                <a:spcPts val="0"/>
              </a:spcBef>
              <a:spcAft>
                <a:spcPts val="1200"/>
              </a:spcAft>
              <a:buFont typeface="Wingdings" panose="05000000000000000000" pitchFamily="2" charset="2"/>
              <a:buChar char="ü"/>
            </a:pPr>
            <a:r>
              <a:rPr lang="en-US" sz="3600" dirty="0">
                <a:effectLst>
                  <a:outerShdw blurRad="38100" dist="38100" dir="2700000" algn="tl">
                    <a:srgbClr val="000000">
                      <a:alpha val="43137"/>
                    </a:srgbClr>
                  </a:outerShdw>
                </a:effectLst>
              </a:rPr>
              <a:t>Computational power </a:t>
            </a:r>
          </a:p>
          <a:p>
            <a:pPr marL="571500" lvl="0" indent="-571500" algn="l" rtl="0">
              <a:lnSpc>
                <a:spcPct val="100000"/>
              </a:lnSpc>
              <a:spcBef>
                <a:spcPts val="0"/>
              </a:spcBef>
              <a:spcAft>
                <a:spcPts val="1200"/>
              </a:spcAft>
              <a:buSzPts val="3200"/>
              <a:buFont typeface="Wingdings" panose="05000000000000000000" pitchFamily="2" charset="2"/>
              <a:buChar char="ü"/>
            </a:pPr>
            <a:r>
              <a:rPr lang="en-US" sz="3600" dirty="0">
                <a:effectLst>
                  <a:outerShdw blurRad="38100" dist="38100" dir="2700000" algn="tl">
                    <a:srgbClr val="000000">
                      <a:alpha val="43137"/>
                    </a:srgbClr>
                  </a:outerShdw>
                </a:effectLst>
              </a:rPr>
              <a:t>Speed  			</a:t>
            </a:r>
          </a:p>
          <a:p>
            <a:pPr marL="571500" lvl="0" indent="-571500" algn="l" rtl="0">
              <a:lnSpc>
                <a:spcPct val="100000"/>
              </a:lnSpc>
              <a:spcBef>
                <a:spcPts val="0"/>
              </a:spcBef>
              <a:spcAft>
                <a:spcPts val="1200"/>
              </a:spcAft>
              <a:buSzPts val="3200"/>
              <a:buFont typeface="Wingdings" panose="05000000000000000000" pitchFamily="2" charset="2"/>
              <a:buChar char="ü"/>
            </a:pPr>
            <a:r>
              <a:rPr lang="en-US" sz="3600" dirty="0">
                <a:effectLst>
                  <a:outerShdw blurRad="38100" dist="38100" dir="2700000" algn="tl">
                    <a:srgbClr val="000000">
                      <a:alpha val="43137"/>
                    </a:srgbClr>
                  </a:outerShdw>
                </a:effectLst>
              </a:rPr>
              <a:t>Memory </a:t>
            </a:r>
          </a:p>
          <a:p>
            <a:pPr marL="571500" lvl="0" indent="-571500" algn="l" rtl="0">
              <a:lnSpc>
                <a:spcPct val="100000"/>
              </a:lnSpc>
              <a:spcBef>
                <a:spcPts val="0"/>
              </a:spcBef>
              <a:spcAft>
                <a:spcPts val="1200"/>
              </a:spcAft>
              <a:buSzPts val="3200"/>
              <a:buFont typeface="Wingdings" panose="05000000000000000000" pitchFamily="2" charset="2"/>
              <a:buChar char="ü"/>
            </a:pPr>
            <a:r>
              <a:rPr lang="en-US" sz="3600" dirty="0">
                <a:effectLst>
                  <a:outerShdw blurRad="38100" dist="38100" dir="2700000" algn="tl">
                    <a:srgbClr val="000000">
                      <a:alpha val="43137"/>
                    </a:srgbClr>
                  </a:outerShdw>
                </a:effectLst>
              </a:rPr>
              <a:t>Data quantity </a:t>
            </a:r>
          </a:p>
          <a:p>
            <a:pPr marL="571500" lvl="0" indent="-571500" algn="l" rtl="0">
              <a:lnSpc>
                <a:spcPct val="100000"/>
              </a:lnSpc>
              <a:spcBef>
                <a:spcPts val="0"/>
              </a:spcBef>
              <a:spcAft>
                <a:spcPts val="1200"/>
              </a:spcAft>
              <a:buSzPts val="3200"/>
              <a:buFont typeface="Wingdings" panose="05000000000000000000" pitchFamily="2" charset="2"/>
              <a:buChar char="ü"/>
            </a:pPr>
            <a:r>
              <a:rPr lang="en-US" sz="3600" dirty="0">
                <a:effectLst>
                  <a:outerShdw blurRad="38100" dist="38100" dir="2700000" algn="tl">
                    <a:srgbClr val="000000">
                      <a:alpha val="43137"/>
                    </a:srgbClr>
                  </a:outerShdw>
                </a:effectLst>
              </a:rPr>
              <a:t>Endurance </a:t>
            </a:r>
            <a:endParaRPr sz="3600" dirty="0">
              <a:effectLst>
                <a:outerShdw blurRad="38100" dist="38100" dir="2700000" algn="tl">
                  <a:srgbClr val="000000">
                    <a:alpha val="43137"/>
                  </a:srgbClr>
                </a:outerShdw>
              </a:effectLst>
            </a:endParaRPr>
          </a:p>
          <a:p>
            <a:pPr marL="519113" lvl="0" indent="-315913" algn="l" rtl="0">
              <a:lnSpc>
                <a:spcPct val="90000"/>
              </a:lnSpc>
              <a:spcBef>
                <a:spcPts val="2400"/>
              </a:spcBef>
              <a:spcAft>
                <a:spcPts val="0"/>
              </a:spcAft>
              <a:buSzPts val="3200"/>
              <a:buNone/>
            </a:pPr>
            <a:endParaRPr dirty="0"/>
          </a:p>
        </p:txBody>
      </p:sp>
      <p:sp>
        <p:nvSpPr>
          <p:cNvPr id="448" name="Google Shape;448;p56"/>
          <p:cNvSpPr txBox="1"/>
          <p:nvPr/>
        </p:nvSpPr>
        <p:spPr>
          <a:xfrm>
            <a:off x="7012131" y="6405929"/>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10</a:t>
            </a:fld>
            <a:endParaRPr sz="1200" b="0" i="0" u="none" strike="noStrike" cap="none" dirty="0">
              <a:solidFill>
                <a:srgbClr val="BFBFBF"/>
              </a:solidFill>
              <a:latin typeface="Calibri"/>
              <a:ea typeface="Calibri"/>
              <a:cs typeface="Calibri"/>
              <a:sym typeface="Calibri"/>
            </a:endParaRPr>
          </a:p>
        </p:txBody>
      </p:sp>
      <p:pic>
        <p:nvPicPr>
          <p:cNvPr id="6" name="Picture 5" descr="A picture containing wall, monitor&#10;&#10;Description automatically generated">
            <a:extLst>
              <a:ext uri="{FF2B5EF4-FFF2-40B4-BE49-F238E27FC236}">
                <a16:creationId xmlns:a16="http://schemas.microsoft.com/office/drawing/2014/main" id="{5340D420-89E1-47B5-B031-7DBE30F753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19148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500"/>
                                        <p:tgtEl>
                                          <p:spTgt spid="44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 grpId="0"/>
      <p:bldP spid="44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pic>
        <p:nvPicPr>
          <p:cNvPr id="5" name="Picture 4">
            <a:extLst>
              <a:ext uri="{FF2B5EF4-FFF2-40B4-BE49-F238E27FC236}">
                <a16:creationId xmlns:a16="http://schemas.microsoft.com/office/drawing/2014/main" id="{99C3C859-EB88-49F4-835B-627920C3D354}"/>
              </a:ext>
            </a:extLst>
          </p:cNvPr>
          <p:cNvPicPr>
            <a:picLocks noChangeAspect="1"/>
          </p:cNvPicPr>
          <p:nvPr/>
        </p:nvPicPr>
        <p:blipFill>
          <a:blip r:embed="rId3"/>
          <a:stretch>
            <a:fillRect/>
          </a:stretch>
        </p:blipFill>
        <p:spPr>
          <a:xfrm>
            <a:off x="0" y="6213514"/>
            <a:ext cx="9144000" cy="660321"/>
          </a:xfrm>
          <a:prstGeom prst="rect">
            <a:avLst/>
          </a:prstGeom>
        </p:spPr>
      </p:pic>
      <p:sp>
        <p:nvSpPr>
          <p:cNvPr id="446" name="Google Shape;446;p56"/>
          <p:cNvSpPr txBox="1">
            <a:spLocks noGrp="1"/>
          </p:cNvSpPr>
          <p:nvPr>
            <p:ph type="title"/>
          </p:nvPr>
        </p:nvSpPr>
        <p:spPr>
          <a:xfrm>
            <a:off x="0" y="211716"/>
            <a:ext cx="9144000" cy="480709"/>
          </a:xfrm>
          <a:prstGeom prst="rect">
            <a:avLst/>
          </a:prstGeom>
          <a:noFill/>
          <a:ln>
            <a:noFill/>
          </a:ln>
        </p:spPr>
        <p:txBody>
          <a:bodyPr spcFirstLastPara="1" wrap="square" lIns="91425" tIns="45700" rIns="91425" bIns="45700" anchor="ctr" anchorCtr="1">
            <a:noAutofit/>
          </a:bodyPr>
          <a:lstStyle/>
          <a:p>
            <a:r>
              <a:rPr lang="en-US" b="0" dirty="0">
                <a:effectLst>
                  <a:outerShdw blurRad="38100" dist="38100" dir="2700000" algn="tl">
                    <a:srgbClr val="000000">
                      <a:alpha val="43137"/>
                    </a:srgbClr>
                  </a:outerShdw>
                </a:effectLst>
              </a:rPr>
              <a:t>People Better At…</a:t>
            </a:r>
            <a:endParaRPr b="0" dirty="0">
              <a:effectLst>
                <a:outerShdw blurRad="38100" dist="38100" dir="2700000" algn="tl">
                  <a:srgbClr val="000000">
                    <a:alpha val="43137"/>
                  </a:srgbClr>
                </a:outerShdw>
              </a:effectLst>
            </a:endParaRPr>
          </a:p>
        </p:txBody>
      </p:sp>
      <p:sp>
        <p:nvSpPr>
          <p:cNvPr id="447" name="Google Shape;447;p56"/>
          <p:cNvSpPr txBox="1">
            <a:spLocks noGrp="1"/>
          </p:cNvSpPr>
          <p:nvPr>
            <p:ph idx="1"/>
          </p:nvPr>
        </p:nvSpPr>
        <p:spPr>
          <a:xfrm>
            <a:off x="2147022" y="1222287"/>
            <a:ext cx="4849956" cy="4413426"/>
          </a:xfrm>
          <a:prstGeom prst="rect">
            <a:avLst/>
          </a:prstGeom>
          <a:noFill/>
          <a:ln>
            <a:noFill/>
          </a:ln>
        </p:spPr>
        <p:txBody>
          <a:bodyPr spcFirstLastPara="1" wrap="square" lIns="91425" tIns="45700" rIns="91425" bIns="45700" anchor="t" anchorCtr="0">
            <a:noAutofit/>
          </a:bodyPr>
          <a:lstStyle/>
          <a:p>
            <a:pPr indent="-457200">
              <a:lnSpc>
                <a:spcPct val="100000"/>
              </a:lnSpc>
              <a:spcBef>
                <a:spcPts val="0"/>
              </a:spcBef>
              <a:spcAft>
                <a:spcPts val="1600"/>
              </a:spcAft>
              <a:buFont typeface="Wingdings" panose="05000000000000000000" pitchFamily="2" charset="2"/>
              <a:buChar char="ü"/>
            </a:pPr>
            <a:r>
              <a:rPr lang="en-US" sz="3600" dirty="0">
                <a:effectLst>
                  <a:outerShdw blurRad="38100" dist="38100" dir="2700000" algn="tl">
                    <a:srgbClr val="000000">
                      <a:alpha val="43137"/>
                    </a:srgbClr>
                  </a:outerShdw>
                </a:effectLst>
              </a:rPr>
              <a:t>Language </a:t>
            </a:r>
          </a:p>
          <a:p>
            <a:pPr indent="-457200">
              <a:lnSpc>
                <a:spcPct val="100000"/>
              </a:lnSpc>
              <a:spcBef>
                <a:spcPts val="0"/>
              </a:spcBef>
              <a:spcAft>
                <a:spcPts val="1600"/>
              </a:spcAft>
              <a:buFont typeface="Wingdings" panose="05000000000000000000" pitchFamily="2" charset="2"/>
              <a:buChar char="ü"/>
            </a:pPr>
            <a:r>
              <a:rPr lang="en-US" sz="3600" dirty="0">
                <a:effectLst>
                  <a:outerShdw blurRad="38100" dist="38100" dir="2700000" algn="tl">
                    <a:srgbClr val="000000">
                      <a:alpha val="43137"/>
                    </a:srgbClr>
                  </a:outerShdw>
                </a:effectLst>
              </a:rPr>
              <a:t>General intelligence </a:t>
            </a:r>
          </a:p>
          <a:p>
            <a:pPr indent="-457200">
              <a:lnSpc>
                <a:spcPct val="100000"/>
              </a:lnSpc>
              <a:spcBef>
                <a:spcPts val="0"/>
              </a:spcBef>
              <a:spcAft>
                <a:spcPts val="1600"/>
              </a:spcAft>
              <a:buFont typeface="Wingdings" panose="05000000000000000000" pitchFamily="2" charset="2"/>
              <a:buChar char="ü"/>
            </a:pPr>
            <a:r>
              <a:rPr lang="en-US" sz="3600" dirty="0">
                <a:effectLst>
                  <a:outerShdw blurRad="38100" dist="38100" dir="2700000" algn="tl">
                    <a:srgbClr val="000000">
                      <a:alpha val="43137"/>
                    </a:srgbClr>
                  </a:outerShdw>
                </a:effectLst>
              </a:rPr>
              <a:t>Cause-effect </a:t>
            </a:r>
          </a:p>
          <a:p>
            <a:pPr indent="-457200">
              <a:lnSpc>
                <a:spcPct val="100000"/>
              </a:lnSpc>
              <a:spcBef>
                <a:spcPts val="0"/>
              </a:spcBef>
              <a:spcAft>
                <a:spcPts val="1600"/>
              </a:spcAft>
              <a:buFont typeface="Wingdings" panose="05000000000000000000" pitchFamily="2" charset="2"/>
              <a:buChar char="ü"/>
            </a:pPr>
            <a:r>
              <a:rPr lang="en-US" sz="3600" dirty="0">
                <a:effectLst>
                  <a:outerShdw blurRad="38100" dist="38100" dir="2700000" algn="tl">
                    <a:srgbClr val="000000">
                      <a:alpha val="43137"/>
                    </a:srgbClr>
                  </a:outerShdw>
                </a:effectLst>
              </a:rPr>
              <a:t>Common sense </a:t>
            </a:r>
            <a:endParaRPr dirty="0"/>
          </a:p>
          <a:p>
            <a:pPr marL="519113" lvl="0" indent="-315913" algn="l" rtl="0">
              <a:lnSpc>
                <a:spcPct val="90000"/>
              </a:lnSpc>
              <a:spcBef>
                <a:spcPts val="2400"/>
              </a:spcBef>
              <a:spcAft>
                <a:spcPts val="0"/>
              </a:spcAft>
              <a:buSzPts val="3200"/>
              <a:buNone/>
            </a:pPr>
            <a:endParaRPr dirty="0"/>
          </a:p>
          <a:p>
            <a:pPr marL="519113" lvl="0" indent="-315913" algn="l" rtl="0">
              <a:lnSpc>
                <a:spcPct val="90000"/>
              </a:lnSpc>
              <a:spcBef>
                <a:spcPts val="2400"/>
              </a:spcBef>
              <a:spcAft>
                <a:spcPts val="0"/>
              </a:spcAft>
              <a:buSzPts val="3200"/>
              <a:buNone/>
            </a:pPr>
            <a:endParaRPr dirty="0"/>
          </a:p>
        </p:txBody>
      </p:sp>
      <p:sp>
        <p:nvSpPr>
          <p:cNvPr id="448" name="Google Shape;448;p56"/>
          <p:cNvSpPr txBox="1"/>
          <p:nvPr/>
        </p:nvSpPr>
        <p:spPr>
          <a:xfrm>
            <a:off x="7012131" y="6405929"/>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11</a:t>
            </a:fld>
            <a:endParaRPr sz="1200" b="0" i="0" u="none" strike="noStrike" cap="none" dirty="0">
              <a:solidFill>
                <a:srgbClr val="BFBFBF"/>
              </a:solidFill>
              <a:latin typeface="Calibri"/>
              <a:ea typeface="Calibri"/>
              <a:cs typeface="Calibri"/>
              <a:sym typeface="Calibri"/>
            </a:endParaRPr>
          </a:p>
        </p:txBody>
      </p:sp>
      <p:pic>
        <p:nvPicPr>
          <p:cNvPr id="6" name="Picture 5" descr="A picture containing wall, monitor&#10;&#10;Description automatically generated">
            <a:extLst>
              <a:ext uri="{FF2B5EF4-FFF2-40B4-BE49-F238E27FC236}">
                <a16:creationId xmlns:a16="http://schemas.microsoft.com/office/drawing/2014/main" id="{0CC335FA-AECF-4E40-A3FB-AB91899115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93835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500"/>
                                        <p:tgtEl>
                                          <p:spTgt spid="44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 grpId="0"/>
      <p:bldP spid="44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8" name="Google Shape;448;p56"/>
          <p:cNvSpPr txBox="1"/>
          <p:nvPr/>
        </p:nvSpPr>
        <p:spPr>
          <a:xfrm>
            <a:off x="7012131" y="6405929"/>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12</a:t>
            </a:fld>
            <a:endParaRPr sz="1200" b="0" i="0" u="none" strike="noStrike" cap="none" dirty="0">
              <a:solidFill>
                <a:srgbClr val="BFBFBF"/>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503C748-4E24-404B-B243-7B76C24C6596}"/>
              </a:ext>
            </a:extLst>
          </p:cNvPr>
          <p:cNvPicPr>
            <a:picLocks noChangeAspect="1"/>
          </p:cNvPicPr>
          <p:nvPr/>
        </p:nvPicPr>
        <p:blipFill>
          <a:blip r:embed="rId3"/>
          <a:stretch>
            <a:fillRect/>
          </a:stretch>
        </p:blipFill>
        <p:spPr>
          <a:xfrm>
            <a:off x="2403425" y="386782"/>
            <a:ext cx="4337150" cy="5622618"/>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11B2FF9F-25B2-49FE-BC3D-DB17993D1F04}"/>
              </a:ext>
            </a:extLst>
          </p:cNvPr>
          <p:cNvPicPr>
            <a:picLocks noChangeAspect="1"/>
          </p:cNvPicPr>
          <p:nvPr/>
        </p:nvPicPr>
        <p:blipFill>
          <a:blip r:embed="rId4"/>
          <a:stretch>
            <a:fillRect/>
          </a:stretch>
        </p:blipFill>
        <p:spPr>
          <a:xfrm>
            <a:off x="0" y="6213514"/>
            <a:ext cx="9144000" cy="660321"/>
          </a:xfrm>
          <a:prstGeom prst="rect">
            <a:avLst/>
          </a:prstGeom>
        </p:spPr>
      </p:pic>
    </p:spTree>
    <p:extLst>
      <p:ext uri="{BB962C8B-B14F-4D97-AF65-F5344CB8AC3E}">
        <p14:creationId xmlns:p14="http://schemas.microsoft.com/office/powerpoint/2010/main" val="74194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Shape 123"/>
        <p:cNvGrpSpPr/>
        <p:nvPr/>
      </p:nvGrpSpPr>
      <p:grpSpPr>
        <a:xfrm>
          <a:off x="0" y="0"/>
          <a:ext cx="0" cy="0"/>
          <a:chOff x="0" y="0"/>
          <a:chExt cx="0" cy="0"/>
        </a:xfrm>
      </p:grpSpPr>
      <p:pic>
        <p:nvPicPr>
          <p:cNvPr id="3" name="Picture 2">
            <a:extLst>
              <a:ext uri="{FF2B5EF4-FFF2-40B4-BE49-F238E27FC236}">
                <a16:creationId xmlns:a16="http://schemas.microsoft.com/office/drawing/2014/main" id="{442FF77E-5F29-490D-AC14-3CE04BEC3EE1}"/>
              </a:ext>
            </a:extLst>
          </p:cNvPr>
          <p:cNvPicPr>
            <a:picLocks noChangeAspect="1"/>
          </p:cNvPicPr>
          <p:nvPr/>
        </p:nvPicPr>
        <p:blipFill>
          <a:blip r:embed="rId3"/>
          <a:stretch>
            <a:fillRect/>
          </a:stretch>
        </p:blipFill>
        <p:spPr>
          <a:xfrm>
            <a:off x="0" y="6213514"/>
            <a:ext cx="9144000" cy="660321"/>
          </a:xfrm>
          <a:prstGeom prst="rect">
            <a:avLst/>
          </a:prstGeom>
        </p:spPr>
      </p:pic>
      <p:sp>
        <p:nvSpPr>
          <p:cNvPr id="124" name="Google Shape;124;p18"/>
          <p:cNvSpPr txBox="1">
            <a:spLocks noGrp="1"/>
          </p:cNvSpPr>
          <p:nvPr>
            <p:ph type="body" idx="1"/>
          </p:nvPr>
        </p:nvSpPr>
        <p:spPr>
          <a:xfrm>
            <a:off x="0" y="1301540"/>
            <a:ext cx="9144000" cy="737400"/>
          </a:xfrm>
          <a:prstGeom prst="rect">
            <a:avLst/>
          </a:prstGeom>
          <a:noFill/>
          <a:ln>
            <a:noFill/>
          </a:ln>
        </p:spPr>
        <p:txBody>
          <a:bodyPr spcFirstLastPara="1" wrap="square" lIns="91425" tIns="45700" rIns="91425" bIns="45700" anchor="t" anchorCtr="1">
            <a:noAutofit/>
          </a:bodyPr>
          <a:lstStyle/>
          <a:p>
            <a:pPr marL="0" indent="0" algn="ctr">
              <a:spcBef>
                <a:spcPts val="0"/>
              </a:spcBef>
              <a:buSzPts val="6000"/>
              <a:buNone/>
            </a:pPr>
            <a:r>
              <a:rPr lang="en-US" sz="6000" cap="small" dirty="0">
                <a:solidFill>
                  <a:schemeClr val="tx1"/>
                </a:solidFill>
                <a:effectLst>
                  <a:outerShdw blurRad="38100" dist="38100" dir="2700000" algn="tl">
                    <a:srgbClr val="000000">
                      <a:alpha val="43137"/>
                    </a:srgbClr>
                  </a:outerShdw>
                </a:effectLst>
                <a:latin typeface="Arimo"/>
                <a:ea typeface="Arimo"/>
                <a:cs typeface="Arimo"/>
                <a:sym typeface="Arimo"/>
              </a:rPr>
              <a:t>What Standard </a:t>
            </a:r>
            <a:br>
              <a:rPr lang="en-US" sz="6000" cap="small" dirty="0">
                <a:solidFill>
                  <a:schemeClr val="tx1"/>
                </a:solidFill>
                <a:effectLst>
                  <a:outerShdw blurRad="38100" dist="38100" dir="2700000" algn="tl">
                    <a:srgbClr val="000000">
                      <a:alpha val="43137"/>
                    </a:srgbClr>
                  </a:outerShdw>
                </a:effectLst>
                <a:latin typeface="Arimo"/>
                <a:ea typeface="Arimo"/>
                <a:cs typeface="Arimo"/>
                <a:sym typeface="Arimo"/>
              </a:rPr>
            </a:br>
            <a:r>
              <a:rPr lang="en-US" sz="6000" cap="small" dirty="0">
                <a:solidFill>
                  <a:schemeClr val="tx1"/>
                </a:solidFill>
                <a:effectLst>
                  <a:outerShdw blurRad="38100" dist="38100" dir="2700000" algn="tl">
                    <a:srgbClr val="000000">
                      <a:alpha val="43137"/>
                    </a:srgbClr>
                  </a:outerShdw>
                </a:effectLst>
                <a:latin typeface="Arimo"/>
                <a:ea typeface="Arimo"/>
                <a:cs typeface="Arimo"/>
                <a:sym typeface="Arimo"/>
              </a:rPr>
              <a:t>Applies to AI?</a:t>
            </a:r>
            <a:endParaRPr lang="en-US" sz="6000" cap="small" dirty="0">
              <a:solidFill>
                <a:schemeClr val="tx1"/>
              </a:solidFill>
              <a:effectLst>
                <a:outerShdw blurRad="38100" dist="38100" dir="2700000" algn="tl">
                  <a:srgbClr val="000000">
                    <a:alpha val="43137"/>
                  </a:srgbClr>
                </a:outerShdw>
              </a:effectLst>
              <a:latin typeface="Arimo"/>
              <a:ea typeface="Arimo"/>
              <a:cs typeface="Arimo"/>
            </a:endParaRPr>
          </a:p>
          <a:p>
            <a:pPr marL="0" lvl="0" indent="0" algn="ctr">
              <a:spcBef>
                <a:spcPts val="0"/>
              </a:spcBef>
              <a:buSzPts val="6000"/>
              <a:buNone/>
            </a:pPr>
            <a:endParaRPr lang="en-US" sz="3000" cap="small" dirty="0">
              <a:solidFill>
                <a:srgbClr val="FFFF99"/>
              </a:solidFill>
              <a:latin typeface="Arimo"/>
              <a:ea typeface="Arimo"/>
              <a:cs typeface="Arimo"/>
              <a:sym typeface="Arimo"/>
            </a:endParaRPr>
          </a:p>
        </p:txBody>
      </p:sp>
      <p:pic>
        <p:nvPicPr>
          <p:cNvPr id="4" name="Picture 3" descr="A picture containing wall, monitor&#10;&#10;Description automatically generated">
            <a:extLst>
              <a:ext uri="{FF2B5EF4-FFF2-40B4-BE49-F238E27FC236}">
                <a16:creationId xmlns:a16="http://schemas.microsoft.com/office/drawing/2014/main" id="{9130A171-A8B1-41BB-BA3F-9A2EB0027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189588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anim calcmode="lin" valueType="num">
                                      <p:cBhvr additive="base">
                                        <p:cTn id="7" dur="500" fill="hold"/>
                                        <p:tgtEl>
                                          <p:spTgt spid="1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pic>
        <p:nvPicPr>
          <p:cNvPr id="5" name="Picture 4">
            <a:extLst>
              <a:ext uri="{FF2B5EF4-FFF2-40B4-BE49-F238E27FC236}">
                <a16:creationId xmlns:a16="http://schemas.microsoft.com/office/drawing/2014/main" id="{0B6BE32A-D671-47E8-A6AA-F83E22CD9B81}"/>
              </a:ext>
            </a:extLst>
          </p:cNvPr>
          <p:cNvPicPr>
            <a:picLocks noChangeAspect="1"/>
          </p:cNvPicPr>
          <p:nvPr/>
        </p:nvPicPr>
        <p:blipFill>
          <a:blip r:embed="rId3"/>
          <a:stretch>
            <a:fillRect/>
          </a:stretch>
        </p:blipFill>
        <p:spPr>
          <a:xfrm>
            <a:off x="0" y="6213514"/>
            <a:ext cx="9144000" cy="660321"/>
          </a:xfrm>
          <a:prstGeom prst="rect">
            <a:avLst/>
          </a:prstGeom>
        </p:spPr>
      </p:pic>
      <p:sp>
        <p:nvSpPr>
          <p:cNvPr id="325" name="Google Shape;325;p42"/>
          <p:cNvSpPr txBox="1">
            <a:spLocks noGrp="1"/>
          </p:cNvSpPr>
          <p:nvPr>
            <p:ph type="title"/>
          </p:nvPr>
        </p:nvSpPr>
        <p:spPr>
          <a:xfrm>
            <a:off x="0" y="506397"/>
            <a:ext cx="9144000" cy="480709"/>
          </a:xfrm>
          <a:prstGeom prst="rect">
            <a:avLst/>
          </a:prstGeom>
          <a:noFill/>
          <a:ln>
            <a:noFill/>
          </a:ln>
        </p:spPr>
        <p:txBody>
          <a:bodyPr spcFirstLastPara="1" wrap="square" lIns="91425" tIns="45700" rIns="91425" bIns="45700" anchor="ctr" anchorCtr="1">
            <a:noAutofit/>
          </a:bodyPr>
          <a:lstStyle/>
          <a:p>
            <a:r>
              <a:rPr lang="en-US" b="0" dirty="0">
                <a:effectLst>
                  <a:outerShdw blurRad="38100" dist="38100" dir="2700000" algn="tl">
                    <a:srgbClr val="000000">
                      <a:alpha val="43137"/>
                    </a:srgbClr>
                  </a:outerShdw>
                </a:effectLst>
              </a:rPr>
              <a:t>AI &amp; Law</a:t>
            </a:r>
            <a:br>
              <a:rPr lang="en-US" b="0" dirty="0">
                <a:effectLst>
                  <a:outerShdw blurRad="38100" dist="38100" dir="2700000" algn="tl">
                    <a:srgbClr val="000000">
                      <a:alpha val="43137"/>
                    </a:srgbClr>
                  </a:outerShdw>
                </a:effectLst>
              </a:rPr>
            </a:br>
            <a:r>
              <a:rPr lang="en-US" sz="4400" b="0" dirty="0">
                <a:effectLst>
                  <a:outerShdw blurRad="38100" dist="38100" dir="2700000" algn="tl">
                    <a:srgbClr val="000000">
                      <a:alpha val="43137"/>
                    </a:srgbClr>
                  </a:outerShdw>
                </a:effectLst>
              </a:rPr>
              <a:t>Bail, Sentencing &amp; Parole</a:t>
            </a:r>
            <a:endParaRPr sz="4400" b="0" dirty="0">
              <a:effectLst>
                <a:outerShdw blurRad="38100" dist="38100" dir="2700000" algn="tl">
                  <a:srgbClr val="000000">
                    <a:alpha val="43137"/>
                  </a:srgbClr>
                </a:outerShdw>
              </a:effectLst>
            </a:endParaRPr>
          </a:p>
        </p:txBody>
      </p:sp>
      <p:sp>
        <p:nvSpPr>
          <p:cNvPr id="326" name="Google Shape;326;p42"/>
          <p:cNvSpPr txBox="1"/>
          <p:nvPr/>
        </p:nvSpPr>
        <p:spPr>
          <a:xfrm>
            <a:off x="7086600" y="6492871"/>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14</a:t>
            </a:fld>
            <a:endParaRPr sz="1200" b="0" i="0" u="none" strike="noStrike" cap="none" dirty="0">
              <a:solidFill>
                <a:srgbClr val="BFBFBF"/>
              </a:solidFill>
              <a:latin typeface="Calibri"/>
              <a:ea typeface="Calibri"/>
              <a:cs typeface="Calibri"/>
              <a:sym typeface="Calibri"/>
            </a:endParaRPr>
          </a:p>
        </p:txBody>
      </p:sp>
      <p:pic>
        <p:nvPicPr>
          <p:cNvPr id="327" name="Google Shape;327;p42"/>
          <p:cNvPicPr preferRelativeResize="0"/>
          <p:nvPr/>
        </p:nvPicPr>
        <p:blipFill rotWithShape="1">
          <a:blip r:embed="rId4">
            <a:alphaModFix/>
          </a:blip>
          <a:srcRect/>
          <a:stretch/>
        </p:blipFill>
        <p:spPr>
          <a:xfrm>
            <a:off x="1665534" y="1588086"/>
            <a:ext cx="5812931" cy="4544860"/>
          </a:xfrm>
          <a:prstGeom prst="rect">
            <a:avLst/>
          </a:prstGeom>
          <a:noFill/>
          <a:ln>
            <a:noFill/>
          </a:ln>
        </p:spPr>
      </p:pic>
      <p:pic>
        <p:nvPicPr>
          <p:cNvPr id="6" name="Picture 5" descr="A picture containing wall, monitor&#10;&#10;Description automatically generated">
            <a:extLst>
              <a:ext uri="{FF2B5EF4-FFF2-40B4-BE49-F238E27FC236}">
                <a16:creationId xmlns:a16="http://schemas.microsoft.com/office/drawing/2014/main" id="{26B35A4B-94CF-42B0-AB2E-8ABBC6F677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500"/>
                                        <p:tgtEl>
                                          <p:spTgt spid="3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7"/>
                                        </p:tgtEl>
                                        <p:attrNameLst>
                                          <p:attrName>style.visibility</p:attrName>
                                        </p:attrNameLst>
                                      </p:cBhvr>
                                      <p:to>
                                        <p:strVal val="visible"/>
                                      </p:to>
                                    </p:set>
                                    <p:animEffect transition="in" filter="wipe(left)">
                                      <p:cBhvr>
                                        <p:cTn id="11" dur="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pic>
        <p:nvPicPr>
          <p:cNvPr id="5" name="Picture 4">
            <a:extLst>
              <a:ext uri="{FF2B5EF4-FFF2-40B4-BE49-F238E27FC236}">
                <a16:creationId xmlns:a16="http://schemas.microsoft.com/office/drawing/2014/main" id="{B68D7E84-2B38-458F-BD7F-663FD01BE686}"/>
              </a:ext>
            </a:extLst>
          </p:cNvPr>
          <p:cNvPicPr>
            <a:picLocks noChangeAspect="1"/>
          </p:cNvPicPr>
          <p:nvPr/>
        </p:nvPicPr>
        <p:blipFill>
          <a:blip r:embed="rId3"/>
          <a:stretch>
            <a:fillRect/>
          </a:stretch>
        </p:blipFill>
        <p:spPr>
          <a:xfrm>
            <a:off x="0" y="6213514"/>
            <a:ext cx="9144000" cy="660321"/>
          </a:xfrm>
          <a:prstGeom prst="rect">
            <a:avLst/>
          </a:prstGeom>
        </p:spPr>
      </p:pic>
      <p:sp>
        <p:nvSpPr>
          <p:cNvPr id="339" name="Google Shape;339;p44"/>
          <p:cNvSpPr txBox="1">
            <a:spLocks noGrp="1"/>
          </p:cNvSpPr>
          <p:nvPr>
            <p:ph type="title"/>
          </p:nvPr>
        </p:nvSpPr>
        <p:spPr>
          <a:xfrm>
            <a:off x="0" y="221343"/>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400"/>
              <a:buFont typeface="Arimo"/>
              <a:buNone/>
            </a:pPr>
            <a:r>
              <a:rPr lang="en-US" b="0" dirty="0">
                <a:effectLst>
                  <a:outerShdw blurRad="38100" dist="38100" dir="2700000" algn="tl">
                    <a:srgbClr val="000000">
                      <a:alpha val="43137"/>
                    </a:srgbClr>
                  </a:outerShdw>
                </a:effectLst>
              </a:rPr>
              <a:t>AI &amp; Law</a:t>
            </a:r>
            <a:endParaRPr b="0" dirty="0">
              <a:effectLst>
                <a:outerShdw blurRad="38100" dist="38100" dir="2700000" algn="tl">
                  <a:srgbClr val="000000">
                    <a:alpha val="43137"/>
                  </a:srgbClr>
                </a:outerShdw>
              </a:effectLst>
            </a:endParaRPr>
          </a:p>
        </p:txBody>
      </p:sp>
      <p:sp>
        <p:nvSpPr>
          <p:cNvPr id="340" name="Google Shape;340;p44"/>
          <p:cNvSpPr txBox="1">
            <a:spLocks noGrp="1"/>
          </p:cNvSpPr>
          <p:nvPr>
            <p:ph idx="1"/>
          </p:nvPr>
        </p:nvSpPr>
        <p:spPr>
          <a:xfrm>
            <a:off x="414312" y="1240823"/>
            <a:ext cx="8582500" cy="2914975"/>
          </a:xfrm>
          <a:prstGeom prst="rect">
            <a:avLst/>
          </a:prstGeom>
          <a:noFill/>
          <a:ln>
            <a:noFill/>
          </a:ln>
        </p:spPr>
        <p:txBody>
          <a:bodyPr spcFirstLastPara="1" wrap="square" lIns="91425" tIns="45700" rIns="91425" bIns="45700" anchor="t" anchorCtr="0">
            <a:noAutofit/>
          </a:bodyPr>
          <a:lstStyle/>
          <a:p>
            <a:pPr marL="168277" lvl="0" indent="0" algn="l" rtl="0">
              <a:lnSpc>
                <a:spcPct val="100000"/>
              </a:lnSpc>
              <a:spcBef>
                <a:spcPts val="0"/>
              </a:spcBef>
              <a:spcAft>
                <a:spcPts val="0"/>
              </a:spcAft>
              <a:buSzPts val="2800"/>
              <a:buNone/>
            </a:pPr>
            <a:r>
              <a:rPr lang="en-US" sz="2800" b="1" dirty="0">
                <a:solidFill>
                  <a:srgbClr val="FF0000"/>
                </a:solidFill>
                <a:effectLst>
                  <a:outerShdw blurRad="38100" dist="38100" dir="2700000" algn="tl">
                    <a:srgbClr val="000000">
                      <a:alpha val="43137"/>
                    </a:srgbClr>
                  </a:outerShdw>
                </a:effectLst>
              </a:rPr>
              <a:t>Q:  </a:t>
            </a:r>
            <a:r>
              <a:rPr lang="en-US" sz="2800" dirty="0">
                <a:effectLst>
                  <a:outerShdw blurRad="38100" dist="38100" dir="2700000" algn="tl">
                    <a:srgbClr val="000000">
                      <a:alpha val="43137"/>
                    </a:srgbClr>
                  </a:outerShdw>
                </a:effectLst>
              </a:rPr>
              <a:t>	COMPAS violate due process b/c proprietary nature hinders challenging scientific validity or because it takes gender into account?</a:t>
            </a:r>
            <a:endParaRPr dirty="0">
              <a:effectLst>
                <a:outerShdw blurRad="38100" dist="38100" dir="2700000" algn="tl">
                  <a:srgbClr val="000000">
                    <a:alpha val="43137"/>
                  </a:srgbClr>
                </a:outerShdw>
              </a:effectLst>
            </a:endParaRPr>
          </a:p>
          <a:p>
            <a:pPr marL="168277" lvl="0" indent="0" algn="l" rtl="0">
              <a:lnSpc>
                <a:spcPct val="100000"/>
              </a:lnSpc>
              <a:spcBef>
                <a:spcPts val="2400"/>
              </a:spcBef>
              <a:spcAft>
                <a:spcPts val="0"/>
              </a:spcAft>
              <a:buSzPts val="2800"/>
              <a:buNone/>
            </a:pPr>
            <a:r>
              <a:rPr lang="en-US" sz="2800" b="1" dirty="0">
                <a:solidFill>
                  <a:srgbClr val="FF0000"/>
                </a:solidFill>
                <a:effectLst>
                  <a:outerShdw blurRad="38100" dist="38100" dir="2700000" algn="tl">
                    <a:srgbClr val="000000">
                      <a:alpha val="43137"/>
                    </a:srgbClr>
                  </a:outerShdw>
                </a:effectLst>
              </a:rPr>
              <a:t>A:   </a:t>
            </a:r>
            <a:r>
              <a:rPr lang="en-US" sz="2800" dirty="0">
                <a:effectLst>
                  <a:outerShdw blurRad="38100" dist="38100" dir="2700000" algn="tl">
                    <a:srgbClr val="000000">
                      <a:alpha val="43137"/>
                    </a:srgbClr>
                  </a:outerShdw>
                </a:effectLst>
              </a:rPr>
              <a:t>	No.  </a:t>
            </a:r>
            <a:endParaRPr dirty="0">
              <a:effectLst>
                <a:outerShdw blurRad="38100" dist="38100" dir="2700000" algn="tl">
                  <a:srgbClr val="000000">
                    <a:alpha val="43137"/>
                  </a:srgbClr>
                </a:outerShdw>
              </a:effectLst>
            </a:endParaRPr>
          </a:p>
          <a:p>
            <a:pPr marL="1711325" indent="-342900">
              <a:lnSpc>
                <a:spcPct val="100000"/>
              </a:lnSpc>
              <a:spcBef>
                <a:spcPts val="1400"/>
              </a:spcBef>
              <a:buSzPts val="2800"/>
              <a:buFont typeface="Arial" panose="020B0604020202020204" pitchFamily="34" charset="0"/>
              <a:buChar char="•"/>
            </a:pPr>
            <a:r>
              <a:rPr lang="en-US" sz="2400" dirty="0">
                <a:effectLst>
                  <a:outerShdw blurRad="38100" dist="38100" dir="2700000" algn="tl">
                    <a:srgbClr val="000000">
                      <a:alpha val="43137"/>
                    </a:srgbClr>
                  </a:outerShdw>
                </a:effectLst>
              </a:rPr>
              <a:t>Warning required</a:t>
            </a:r>
            <a:endParaRPr sz="2400" dirty="0">
              <a:effectLst>
                <a:outerShdw blurRad="38100" dist="38100" dir="2700000" algn="tl">
                  <a:srgbClr val="000000">
                    <a:alpha val="43137"/>
                  </a:srgbClr>
                </a:outerShdw>
              </a:effectLst>
            </a:endParaRPr>
          </a:p>
          <a:p>
            <a:pPr marL="1711325" indent="-342900">
              <a:lnSpc>
                <a:spcPct val="100000"/>
              </a:lnSpc>
              <a:spcBef>
                <a:spcPts val="1400"/>
              </a:spcBef>
              <a:buSzPts val="2800"/>
              <a:buFont typeface="Arial" panose="020B0604020202020204" pitchFamily="34" charset="0"/>
              <a:buChar char="•"/>
            </a:pPr>
            <a:r>
              <a:rPr lang="en-US" sz="2400" dirty="0">
                <a:effectLst>
                  <a:outerShdw blurRad="38100" dist="38100" dir="2700000" algn="tl">
                    <a:srgbClr val="000000">
                      <a:alpha val="43137"/>
                    </a:srgbClr>
                  </a:outerShdw>
                </a:effectLst>
              </a:rPr>
              <a:t>Judge must independently determine</a:t>
            </a:r>
          </a:p>
          <a:p>
            <a:pPr marL="0" indent="0" algn="ctr">
              <a:lnSpc>
                <a:spcPct val="100000"/>
              </a:lnSpc>
              <a:buSzPts val="2800"/>
              <a:buNone/>
            </a:pPr>
            <a:r>
              <a:rPr lang="en-US" sz="2000" i="1" dirty="0">
                <a:effectLst>
                  <a:outerShdw blurRad="38100" dist="38100" dir="2700000" algn="tl">
                    <a:srgbClr val="000000">
                      <a:alpha val="43137"/>
                    </a:srgbClr>
                  </a:outerShdw>
                </a:effectLst>
              </a:rPr>
              <a:t>State of Wisconsin v. Loomis</a:t>
            </a:r>
            <a:r>
              <a:rPr lang="en-US" sz="2000" dirty="0">
                <a:effectLst>
                  <a:outerShdw blurRad="38100" dist="38100" dir="2700000" algn="tl">
                    <a:srgbClr val="000000">
                      <a:alpha val="43137"/>
                    </a:srgbClr>
                  </a:outerShdw>
                </a:effectLst>
              </a:rPr>
              <a:t>, 881 N.W.2d 749 (2016) </a:t>
            </a:r>
            <a:endParaRPr sz="2000" dirty="0">
              <a:effectLst>
                <a:outerShdw blurRad="38100" dist="38100" dir="2700000" algn="tl">
                  <a:srgbClr val="000000">
                    <a:alpha val="43137"/>
                  </a:srgbClr>
                </a:outerShdw>
              </a:effectLst>
            </a:endParaRPr>
          </a:p>
        </p:txBody>
      </p:sp>
      <p:sp>
        <p:nvSpPr>
          <p:cNvPr id="341" name="Google Shape;341;p44"/>
          <p:cNvSpPr txBox="1"/>
          <p:nvPr/>
        </p:nvSpPr>
        <p:spPr>
          <a:xfrm>
            <a:off x="7086600" y="6451326"/>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15</a:t>
            </a:fld>
            <a:endParaRPr sz="1200" b="0" i="0" u="none" strike="noStrike" cap="none">
              <a:solidFill>
                <a:srgbClr val="BFBFBF"/>
              </a:solidFill>
              <a:latin typeface="Calibri"/>
              <a:ea typeface="Calibri"/>
              <a:cs typeface="Calibri"/>
              <a:sym typeface="Calibri"/>
            </a:endParaRPr>
          </a:p>
        </p:txBody>
      </p:sp>
      <p:pic>
        <p:nvPicPr>
          <p:cNvPr id="6" name="Picture 5" descr="A picture containing wall, monitor&#10;&#10;Description automatically generated">
            <a:extLst>
              <a:ext uri="{FF2B5EF4-FFF2-40B4-BE49-F238E27FC236}">
                <a16:creationId xmlns:a16="http://schemas.microsoft.com/office/drawing/2014/main" id="{8E4C747F-CF51-489D-B070-21AE942ABE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500"/>
                                        <p:tgtEl>
                                          <p:spTgt spid="33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4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0">
                                            <p:txEl>
                                              <p:pRg st="3" end="3"/>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grpId="0" nodeType="afterEffect">
                                  <p:stCondLst>
                                    <p:cond delay="0"/>
                                  </p:stCondLst>
                                  <p:childTnLst>
                                    <p:set>
                                      <p:cBhvr>
                                        <p:cTn id="25" dur="1" fill="hold">
                                          <p:stCondLst>
                                            <p:cond delay="0"/>
                                          </p:stCondLst>
                                        </p:cTn>
                                        <p:tgtEl>
                                          <p:spTgt spid="340">
                                            <p:txEl>
                                              <p:pRg st="4" end="4"/>
                                            </p:txEl>
                                          </p:spTgt>
                                        </p:tgtEl>
                                        <p:attrNameLst>
                                          <p:attrName>style.visibility</p:attrName>
                                        </p:attrNameLst>
                                      </p:cBhvr>
                                      <p:to>
                                        <p:strVal val="visible"/>
                                      </p:to>
                                    </p:set>
                                    <p:animEffect transition="in" filter="fade">
                                      <p:cBhvr>
                                        <p:cTn id="26" dur="500"/>
                                        <p:tgtEl>
                                          <p:spTgt spid="3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p:bldP spid="34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pic>
        <p:nvPicPr>
          <p:cNvPr id="8" name="Picture 7">
            <a:extLst>
              <a:ext uri="{FF2B5EF4-FFF2-40B4-BE49-F238E27FC236}">
                <a16:creationId xmlns:a16="http://schemas.microsoft.com/office/drawing/2014/main" id="{BB3ACE22-2EED-4783-A74E-8D34A1C4FB72}"/>
              </a:ext>
            </a:extLst>
          </p:cNvPr>
          <p:cNvPicPr>
            <a:picLocks noChangeAspect="1"/>
          </p:cNvPicPr>
          <p:nvPr/>
        </p:nvPicPr>
        <p:blipFill>
          <a:blip r:embed="rId3"/>
          <a:stretch>
            <a:fillRect/>
          </a:stretch>
        </p:blipFill>
        <p:spPr>
          <a:xfrm>
            <a:off x="0" y="6213514"/>
            <a:ext cx="9144000" cy="660321"/>
          </a:xfrm>
          <a:prstGeom prst="rect">
            <a:avLst/>
          </a:prstGeom>
        </p:spPr>
      </p:pic>
      <p:sp>
        <p:nvSpPr>
          <p:cNvPr id="427" name="Google Shape;427;p54"/>
          <p:cNvSpPr txBox="1">
            <a:spLocks noGrp="1"/>
          </p:cNvSpPr>
          <p:nvPr>
            <p:ph type="title"/>
          </p:nvPr>
        </p:nvSpPr>
        <p:spPr>
          <a:xfrm>
            <a:off x="0" y="70906"/>
            <a:ext cx="9144000" cy="855688"/>
          </a:xfrm>
          <a:prstGeom prst="rect">
            <a:avLst/>
          </a:prstGeom>
          <a:noFill/>
          <a:ln>
            <a:noFill/>
          </a:ln>
        </p:spPr>
        <p:txBody>
          <a:bodyPr spcFirstLastPara="1" wrap="square" lIns="91425" tIns="45700" rIns="91425" bIns="45700" anchor="ctr" anchorCtr="1">
            <a:noAutofit/>
          </a:bodyPr>
          <a:lstStyle/>
          <a:p>
            <a:pPr marL="0" lvl="0" indent="0" algn="ctr" rtl="0">
              <a:lnSpc>
                <a:spcPct val="90000"/>
              </a:lnSpc>
              <a:spcBef>
                <a:spcPts val="0"/>
              </a:spcBef>
              <a:spcAft>
                <a:spcPts val="0"/>
              </a:spcAft>
              <a:buClr>
                <a:srgbClr val="FFFF99"/>
              </a:buClr>
              <a:buSzPts val="5400"/>
              <a:buFont typeface="Arimo"/>
              <a:buNone/>
            </a:pPr>
            <a:r>
              <a:rPr lang="en-US" b="0" dirty="0">
                <a:effectLst>
                  <a:outerShdw blurRad="38100" dist="38100" dir="2700000" algn="tl">
                    <a:srgbClr val="000000">
                      <a:alpha val="43137"/>
                    </a:srgbClr>
                  </a:outerShdw>
                </a:effectLst>
              </a:rPr>
              <a:t>AI Liability Standard?</a:t>
            </a:r>
            <a:endParaRPr b="0" dirty="0">
              <a:effectLst>
                <a:outerShdw blurRad="38100" dist="38100" dir="2700000" algn="tl">
                  <a:srgbClr val="000000">
                    <a:alpha val="43137"/>
                  </a:srgbClr>
                </a:outerShdw>
              </a:effectLst>
            </a:endParaRPr>
          </a:p>
        </p:txBody>
      </p:sp>
      <p:grpSp>
        <p:nvGrpSpPr>
          <p:cNvPr id="428" name="Google Shape;428;p54"/>
          <p:cNvGrpSpPr/>
          <p:nvPr/>
        </p:nvGrpSpPr>
        <p:grpSpPr>
          <a:xfrm>
            <a:off x="655486" y="1377388"/>
            <a:ext cx="7833028" cy="4830800"/>
            <a:chOff x="1032733" y="1637282"/>
            <a:chExt cx="7078532" cy="4365486"/>
          </a:xfrm>
        </p:grpSpPr>
        <p:sp>
          <p:nvSpPr>
            <p:cNvPr id="429" name="Google Shape;429;p54"/>
            <p:cNvSpPr/>
            <p:nvPr/>
          </p:nvSpPr>
          <p:spPr>
            <a:xfrm>
              <a:off x="1032733" y="1637282"/>
              <a:ext cx="7078532" cy="436548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30" name="Google Shape;430;p54"/>
            <p:cNvPicPr preferRelativeResize="0"/>
            <p:nvPr/>
          </p:nvPicPr>
          <p:blipFill rotWithShape="1">
            <a:blip r:embed="rId4">
              <a:alphaModFix/>
            </a:blip>
            <a:srcRect l="29708" t="57220" r="27955" b="17635"/>
            <a:stretch/>
          </p:blipFill>
          <p:spPr>
            <a:xfrm>
              <a:off x="2914648" y="2062625"/>
              <a:ext cx="3314701" cy="1154431"/>
            </a:xfrm>
            <a:prstGeom prst="rect">
              <a:avLst/>
            </a:prstGeom>
            <a:noFill/>
            <a:ln>
              <a:noFill/>
            </a:ln>
          </p:spPr>
        </p:pic>
        <p:pic>
          <p:nvPicPr>
            <p:cNvPr id="431" name="Google Shape;431;p54"/>
            <p:cNvPicPr preferRelativeResize="0"/>
            <p:nvPr/>
          </p:nvPicPr>
          <p:blipFill rotWithShape="1">
            <a:blip r:embed="rId5">
              <a:alphaModFix/>
            </a:blip>
            <a:srcRect/>
            <a:stretch/>
          </p:blipFill>
          <p:spPr>
            <a:xfrm>
              <a:off x="1267355" y="3806080"/>
              <a:ext cx="6609286" cy="1607664"/>
            </a:xfrm>
            <a:prstGeom prst="rect">
              <a:avLst/>
            </a:prstGeom>
            <a:noFill/>
            <a:ln>
              <a:noFill/>
            </a:ln>
          </p:spPr>
        </p:pic>
      </p:grpSp>
      <p:sp>
        <p:nvSpPr>
          <p:cNvPr id="432" name="Google Shape;432;p54"/>
          <p:cNvSpPr txBox="1"/>
          <p:nvPr/>
        </p:nvSpPr>
        <p:spPr>
          <a:xfrm>
            <a:off x="7012131" y="6405929"/>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16</a:t>
            </a:fld>
            <a:endParaRPr sz="1200" b="0" i="0" u="none" strike="noStrike" cap="none">
              <a:solidFill>
                <a:srgbClr val="BFBFBF"/>
              </a:solidFill>
              <a:latin typeface="Calibri"/>
              <a:ea typeface="Calibri"/>
              <a:cs typeface="Calibri"/>
              <a:sym typeface="Calibri"/>
            </a:endParaRPr>
          </a:p>
        </p:txBody>
      </p:sp>
      <p:pic>
        <p:nvPicPr>
          <p:cNvPr id="9" name="Picture 8" descr="A picture containing wall, monitor&#10;&#10;Description automatically generated">
            <a:extLst>
              <a:ext uri="{FF2B5EF4-FFF2-40B4-BE49-F238E27FC236}">
                <a16:creationId xmlns:a16="http://schemas.microsoft.com/office/drawing/2014/main" id="{2162B54A-48F2-4656-8927-AEC00FBE6C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500"/>
                                        <p:tgtEl>
                                          <p:spTgt spid="42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28"/>
                                        </p:tgtEl>
                                        <p:attrNameLst>
                                          <p:attrName>style.visibility</p:attrName>
                                        </p:attrNameLst>
                                      </p:cBhvr>
                                      <p:to>
                                        <p:strVal val="visible"/>
                                      </p:to>
                                    </p:set>
                                    <p:anim calcmode="lin" valueType="num">
                                      <p:cBhvr additive="base">
                                        <p:cTn id="11" dur="500"/>
                                        <p:tgtEl>
                                          <p:spTgt spid="4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pic>
        <p:nvPicPr>
          <p:cNvPr id="5" name="Picture 4">
            <a:extLst>
              <a:ext uri="{FF2B5EF4-FFF2-40B4-BE49-F238E27FC236}">
                <a16:creationId xmlns:a16="http://schemas.microsoft.com/office/drawing/2014/main" id="{38C1E94E-19C9-48FC-B205-BE38C6525A53}"/>
              </a:ext>
            </a:extLst>
          </p:cNvPr>
          <p:cNvPicPr>
            <a:picLocks noChangeAspect="1"/>
          </p:cNvPicPr>
          <p:nvPr/>
        </p:nvPicPr>
        <p:blipFill>
          <a:blip r:embed="rId3"/>
          <a:stretch>
            <a:fillRect/>
          </a:stretch>
        </p:blipFill>
        <p:spPr>
          <a:xfrm>
            <a:off x="0" y="6213514"/>
            <a:ext cx="9144000" cy="660321"/>
          </a:xfrm>
          <a:prstGeom prst="rect">
            <a:avLst/>
          </a:prstGeom>
        </p:spPr>
      </p:pic>
      <p:sp>
        <p:nvSpPr>
          <p:cNvPr id="446" name="Google Shape;446;p56"/>
          <p:cNvSpPr txBox="1">
            <a:spLocks noGrp="1"/>
          </p:cNvSpPr>
          <p:nvPr>
            <p:ph type="title"/>
          </p:nvPr>
        </p:nvSpPr>
        <p:spPr>
          <a:xfrm>
            <a:off x="0" y="269507"/>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400"/>
              <a:buFont typeface="Arimo"/>
              <a:buNone/>
            </a:pPr>
            <a:r>
              <a:rPr lang="en-US" b="0" dirty="0">
                <a:effectLst>
                  <a:outerShdw blurRad="38100" dist="38100" dir="2700000" algn="tl">
                    <a:srgbClr val="000000">
                      <a:alpha val="43137"/>
                    </a:srgbClr>
                  </a:outerShdw>
                </a:effectLst>
              </a:rPr>
              <a:t>AI Liability Standard?</a:t>
            </a:r>
            <a:endParaRPr b="0" dirty="0">
              <a:effectLst>
                <a:outerShdw blurRad="38100" dist="38100" dir="2700000" algn="tl">
                  <a:srgbClr val="000000">
                    <a:alpha val="43137"/>
                  </a:srgbClr>
                </a:outerShdw>
              </a:effectLst>
            </a:endParaRPr>
          </a:p>
        </p:txBody>
      </p:sp>
      <p:sp>
        <p:nvSpPr>
          <p:cNvPr id="447" name="Google Shape;447;p56"/>
          <p:cNvSpPr txBox="1">
            <a:spLocks noGrp="1"/>
          </p:cNvSpPr>
          <p:nvPr>
            <p:ph idx="1"/>
          </p:nvPr>
        </p:nvSpPr>
        <p:spPr>
          <a:xfrm>
            <a:off x="570156" y="1222287"/>
            <a:ext cx="8211911" cy="441342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00"/>
              <a:buNone/>
            </a:pPr>
            <a:r>
              <a:rPr lang="en-US" dirty="0">
                <a:effectLst>
                  <a:outerShdw blurRad="38100" dist="38100" dir="2700000" algn="tl">
                    <a:srgbClr val="000000">
                      <a:alpha val="43137"/>
                    </a:srgbClr>
                  </a:outerShdw>
                </a:effectLst>
              </a:rPr>
              <a:t>“Google recommends a </a:t>
            </a:r>
            <a:r>
              <a:rPr lang="en-US" dirty="0">
                <a:solidFill>
                  <a:srgbClr val="FF0000"/>
                </a:solidFill>
                <a:effectLst>
                  <a:outerShdw blurRad="38100" dist="38100" dir="2700000" algn="tl">
                    <a:srgbClr val="000000">
                      <a:alpha val="43137"/>
                    </a:srgbClr>
                  </a:outerShdw>
                </a:effectLst>
              </a:rPr>
              <a:t>cautious approach </a:t>
            </a:r>
            <a:r>
              <a:rPr lang="en-US" dirty="0">
                <a:effectLst>
                  <a:outerShdw blurRad="38100" dist="38100" dir="2700000" algn="tl">
                    <a:srgbClr val="000000">
                      <a:alpha val="43137"/>
                    </a:srgbClr>
                  </a:outerShdw>
                </a:effectLst>
              </a:rPr>
              <a:t>for governments with respect to liability in AI systems, since the wrong frameworks might place unfair blame, stifle innovation, or even reduce safety. Any </a:t>
            </a:r>
            <a:r>
              <a:rPr lang="en-US" dirty="0">
                <a:solidFill>
                  <a:srgbClr val="FF0000"/>
                </a:solidFill>
                <a:effectLst>
                  <a:outerShdw blurRad="38100" dist="38100" dir="2700000" algn="tl">
                    <a:srgbClr val="000000">
                      <a:alpha val="43137"/>
                    </a:srgbClr>
                  </a:outerShdw>
                </a:effectLst>
              </a:rPr>
              <a:t>changes to the general liability framework should come only after thorough research establishing the failure of the existing contract, tort, and other laws</a:t>
            </a:r>
            <a:r>
              <a:rPr lang="en-US" dirty="0">
                <a:effectLst>
                  <a:outerShdw blurRad="38100" dist="38100" dir="2700000" algn="tl">
                    <a:srgbClr val="000000">
                      <a:alpha val="43137"/>
                    </a:srgbClr>
                  </a:outerShdw>
                </a:effectLst>
              </a:rPr>
              <a:t>.</a:t>
            </a:r>
            <a:r>
              <a:rPr lang="en-US" dirty="0"/>
              <a:t>” </a:t>
            </a:r>
            <a:endParaRPr dirty="0"/>
          </a:p>
          <a:p>
            <a:pPr marL="519113" lvl="0" indent="-315913" algn="l" rtl="0">
              <a:lnSpc>
                <a:spcPct val="90000"/>
              </a:lnSpc>
              <a:spcBef>
                <a:spcPts val="2400"/>
              </a:spcBef>
              <a:spcAft>
                <a:spcPts val="0"/>
              </a:spcAft>
              <a:buSzPts val="3200"/>
              <a:buNone/>
            </a:pPr>
            <a:endParaRPr dirty="0"/>
          </a:p>
          <a:p>
            <a:pPr marL="519113" lvl="0" indent="-315913" algn="l" rtl="0">
              <a:lnSpc>
                <a:spcPct val="90000"/>
              </a:lnSpc>
              <a:spcBef>
                <a:spcPts val="2400"/>
              </a:spcBef>
              <a:spcAft>
                <a:spcPts val="0"/>
              </a:spcAft>
              <a:buSzPts val="3200"/>
              <a:buNone/>
            </a:pPr>
            <a:endParaRPr dirty="0"/>
          </a:p>
        </p:txBody>
      </p:sp>
      <p:sp>
        <p:nvSpPr>
          <p:cNvPr id="448" name="Google Shape;448;p56"/>
          <p:cNvSpPr txBox="1"/>
          <p:nvPr/>
        </p:nvSpPr>
        <p:spPr>
          <a:xfrm>
            <a:off x="7012131" y="6405929"/>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17</a:t>
            </a:fld>
            <a:endParaRPr sz="1200" b="0" i="0" u="none" strike="noStrike" cap="none" dirty="0">
              <a:solidFill>
                <a:srgbClr val="BFBFBF"/>
              </a:solidFill>
              <a:latin typeface="Calibri"/>
              <a:ea typeface="Calibri"/>
              <a:cs typeface="Calibri"/>
              <a:sym typeface="Calibri"/>
            </a:endParaRPr>
          </a:p>
        </p:txBody>
      </p:sp>
      <p:pic>
        <p:nvPicPr>
          <p:cNvPr id="6" name="Picture 5" descr="A picture containing wall, monitor&#10;&#10;Description automatically generated">
            <a:extLst>
              <a:ext uri="{FF2B5EF4-FFF2-40B4-BE49-F238E27FC236}">
                <a16:creationId xmlns:a16="http://schemas.microsoft.com/office/drawing/2014/main" id="{E8383935-F921-4013-AA68-281713871E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500"/>
                                        <p:tgtEl>
                                          <p:spTgt spid="44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47">
                                            <p:txEl>
                                              <p:pRg st="0" end="0"/>
                                            </p:txEl>
                                          </p:spTgt>
                                        </p:tgtEl>
                                        <p:attrNameLst>
                                          <p:attrName>style.visibility</p:attrName>
                                        </p:attrNameLst>
                                      </p:cBhvr>
                                      <p:to>
                                        <p:strVal val="visible"/>
                                      </p:to>
                                    </p:set>
                                    <p:animEffect transition="in" filter="wipe(up)">
                                      <p:cBhvr>
                                        <p:cTn id="11" dur="500"/>
                                        <p:tgtEl>
                                          <p:spTgt spid="4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 grpId="0"/>
      <p:bldP spid="447"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pic>
        <p:nvPicPr>
          <p:cNvPr id="6" name="Picture 5">
            <a:extLst>
              <a:ext uri="{FF2B5EF4-FFF2-40B4-BE49-F238E27FC236}">
                <a16:creationId xmlns:a16="http://schemas.microsoft.com/office/drawing/2014/main" id="{640795E1-0437-4885-8B2A-625C24AF0A23}"/>
              </a:ext>
            </a:extLst>
          </p:cNvPr>
          <p:cNvPicPr>
            <a:picLocks noChangeAspect="1"/>
          </p:cNvPicPr>
          <p:nvPr/>
        </p:nvPicPr>
        <p:blipFill>
          <a:blip r:embed="rId3"/>
          <a:stretch>
            <a:fillRect/>
          </a:stretch>
        </p:blipFill>
        <p:spPr>
          <a:xfrm>
            <a:off x="0" y="6213514"/>
            <a:ext cx="9144000" cy="660321"/>
          </a:xfrm>
          <a:prstGeom prst="rect">
            <a:avLst/>
          </a:prstGeom>
        </p:spPr>
      </p:pic>
      <p:sp>
        <p:nvSpPr>
          <p:cNvPr id="356" name="Google Shape;356;p46"/>
          <p:cNvSpPr txBox="1">
            <a:spLocks noGrp="1"/>
          </p:cNvSpPr>
          <p:nvPr>
            <p:ph type="title"/>
          </p:nvPr>
        </p:nvSpPr>
        <p:spPr>
          <a:xfrm>
            <a:off x="0" y="175279"/>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400"/>
              <a:buFont typeface="Arimo"/>
              <a:buNone/>
            </a:pPr>
            <a:r>
              <a:rPr lang="en-US" b="0" dirty="0">
                <a:effectLst>
                  <a:outerShdw blurRad="38100" dist="38100" dir="2700000" algn="tl">
                    <a:srgbClr val="000000">
                      <a:alpha val="43137"/>
                    </a:srgbClr>
                  </a:outerShdw>
                </a:effectLst>
              </a:rPr>
              <a:t>New Standards?</a:t>
            </a:r>
            <a:endParaRPr b="0" dirty="0">
              <a:effectLst>
                <a:outerShdw blurRad="38100" dist="38100" dir="2700000" algn="tl">
                  <a:srgbClr val="000000">
                    <a:alpha val="43137"/>
                  </a:srgbClr>
                </a:outerShdw>
              </a:effectLst>
            </a:endParaRPr>
          </a:p>
        </p:txBody>
      </p:sp>
      <p:sp>
        <p:nvSpPr>
          <p:cNvPr id="357" name="Google Shape;357;p46"/>
          <p:cNvSpPr txBox="1">
            <a:spLocks noGrp="1"/>
          </p:cNvSpPr>
          <p:nvPr>
            <p:ph idx="1"/>
          </p:nvPr>
        </p:nvSpPr>
        <p:spPr>
          <a:xfrm>
            <a:off x="0" y="1008743"/>
            <a:ext cx="8211911" cy="539718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endParaRPr/>
          </a:p>
          <a:p>
            <a:pPr marL="519113" lvl="0" indent="-315913" algn="l" rtl="0">
              <a:lnSpc>
                <a:spcPct val="90000"/>
              </a:lnSpc>
              <a:spcBef>
                <a:spcPts val="2400"/>
              </a:spcBef>
              <a:spcAft>
                <a:spcPts val="0"/>
              </a:spcAft>
              <a:buSzPts val="3200"/>
              <a:buNone/>
            </a:pPr>
            <a:endParaRPr/>
          </a:p>
          <a:p>
            <a:pPr marL="519113" lvl="0" indent="-315913" algn="l" rtl="0">
              <a:lnSpc>
                <a:spcPct val="90000"/>
              </a:lnSpc>
              <a:spcBef>
                <a:spcPts val="2400"/>
              </a:spcBef>
              <a:spcAft>
                <a:spcPts val="0"/>
              </a:spcAft>
              <a:buSzPts val="3200"/>
              <a:buNone/>
            </a:pPr>
            <a:endParaRPr/>
          </a:p>
        </p:txBody>
      </p:sp>
      <p:sp>
        <p:nvSpPr>
          <p:cNvPr id="358" name="Google Shape;358;p46"/>
          <p:cNvSpPr txBox="1"/>
          <p:nvPr/>
        </p:nvSpPr>
        <p:spPr>
          <a:xfrm>
            <a:off x="7086600" y="6492871"/>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18</a:t>
            </a:fld>
            <a:endParaRPr sz="1200" b="0" i="0" u="none" strike="noStrike" cap="none">
              <a:solidFill>
                <a:srgbClr val="BFBFBF"/>
              </a:solidFill>
              <a:latin typeface="Calibri"/>
              <a:ea typeface="Calibri"/>
              <a:cs typeface="Calibri"/>
              <a:sym typeface="Calibri"/>
            </a:endParaRPr>
          </a:p>
        </p:txBody>
      </p:sp>
      <p:pic>
        <p:nvPicPr>
          <p:cNvPr id="359" name="Google Shape;359;p46"/>
          <p:cNvPicPr preferRelativeResize="0"/>
          <p:nvPr/>
        </p:nvPicPr>
        <p:blipFill rotWithShape="1">
          <a:blip r:embed="rId4">
            <a:alphaModFix/>
          </a:blip>
          <a:srcRect/>
          <a:stretch/>
        </p:blipFill>
        <p:spPr>
          <a:xfrm>
            <a:off x="1797258" y="885425"/>
            <a:ext cx="5549484" cy="5328089"/>
          </a:xfrm>
          <a:prstGeom prst="rect">
            <a:avLst/>
          </a:prstGeom>
          <a:noFill/>
          <a:ln>
            <a:noFill/>
          </a:ln>
        </p:spPr>
      </p:pic>
      <p:pic>
        <p:nvPicPr>
          <p:cNvPr id="7" name="Picture 6" descr="A picture containing wall, monitor&#10;&#10;Description automatically generated">
            <a:extLst>
              <a:ext uri="{FF2B5EF4-FFF2-40B4-BE49-F238E27FC236}">
                <a16:creationId xmlns:a16="http://schemas.microsoft.com/office/drawing/2014/main" id="{1CF841D3-6623-415E-8BDC-AE5FAE6E40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500"/>
                                        <p:tgtEl>
                                          <p:spTgt spid="35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59"/>
                                        </p:tgtEl>
                                        <p:attrNameLst>
                                          <p:attrName>style.visibility</p:attrName>
                                        </p:attrNameLst>
                                      </p:cBhvr>
                                      <p:to>
                                        <p:strVal val="visible"/>
                                      </p:to>
                                    </p:set>
                                    <p:animEffect transition="in" filter="barn(inVertical)">
                                      <p:cBhvr>
                                        <p:cTn id="11"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pic>
        <p:nvPicPr>
          <p:cNvPr id="5" name="Picture 4">
            <a:extLst>
              <a:ext uri="{FF2B5EF4-FFF2-40B4-BE49-F238E27FC236}">
                <a16:creationId xmlns:a16="http://schemas.microsoft.com/office/drawing/2014/main" id="{A6C5C026-2FFB-451C-B130-827C07FBFF28}"/>
              </a:ext>
            </a:extLst>
          </p:cNvPr>
          <p:cNvPicPr>
            <a:picLocks noChangeAspect="1"/>
          </p:cNvPicPr>
          <p:nvPr/>
        </p:nvPicPr>
        <p:blipFill>
          <a:blip r:embed="rId3"/>
          <a:stretch>
            <a:fillRect/>
          </a:stretch>
        </p:blipFill>
        <p:spPr>
          <a:xfrm>
            <a:off x="0" y="6213514"/>
            <a:ext cx="9144000" cy="660321"/>
          </a:xfrm>
          <a:prstGeom prst="rect">
            <a:avLst/>
          </a:prstGeom>
        </p:spPr>
      </p:pic>
      <p:sp>
        <p:nvSpPr>
          <p:cNvPr id="681" name="Google Shape;681;p85"/>
          <p:cNvSpPr txBox="1">
            <a:spLocks noGrp="1"/>
          </p:cNvSpPr>
          <p:nvPr>
            <p:ph type="title"/>
          </p:nvPr>
        </p:nvSpPr>
        <p:spPr>
          <a:xfrm>
            <a:off x="0" y="211717"/>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600"/>
              <a:buFont typeface="Arimo"/>
              <a:buNone/>
            </a:pPr>
            <a:r>
              <a:rPr lang="en-US" b="0" dirty="0">
                <a:effectLst>
                  <a:outerShdw blurRad="38100" dist="38100" dir="2700000" algn="tl">
                    <a:srgbClr val="000000">
                      <a:alpha val="43137"/>
                    </a:srgbClr>
                  </a:outerShdw>
                </a:effectLst>
              </a:rPr>
              <a:t>Explainability</a:t>
            </a:r>
            <a:endParaRPr b="0" dirty="0">
              <a:effectLst>
                <a:outerShdw blurRad="38100" dist="38100" dir="2700000" algn="tl">
                  <a:srgbClr val="000000">
                    <a:alpha val="43137"/>
                  </a:srgbClr>
                </a:outerShdw>
              </a:effectLst>
            </a:endParaRPr>
          </a:p>
        </p:txBody>
      </p:sp>
      <p:sp>
        <p:nvSpPr>
          <p:cNvPr id="682" name="Google Shape;682;p85"/>
          <p:cNvSpPr txBox="1">
            <a:spLocks noGrp="1"/>
          </p:cNvSpPr>
          <p:nvPr>
            <p:ph idx="1"/>
          </p:nvPr>
        </p:nvSpPr>
        <p:spPr>
          <a:xfrm>
            <a:off x="2217799" y="1265322"/>
            <a:ext cx="4872785" cy="4625500"/>
          </a:xfrm>
          <a:prstGeom prst="rect">
            <a:avLst/>
          </a:prstGeom>
          <a:noFill/>
          <a:ln>
            <a:noFill/>
          </a:ln>
        </p:spPr>
        <p:txBody>
          <a:bodyPr spcFirstLastPara="1" wrap="square" lIns="91425" tIns="45700" rIns="91425" bIns="45700" anchor="t" anchorCtr="0">
            <a:noAutofit/>
          </a:bodyPr>
          <a:lstStyle/>
          <a:p>
            <a:pPr marL="688975" lvl="0" indent="-688975" algn="l" rtl="0">
              <a:lnSpc>
                <a:spcPct val="90000"/>
              </a:lnSpc>
              <a:spcBef>
                <a:spcPts val="0"/>
              </a:spcBef>
              <a:spcAft>
                <a:spcPts val="0"/>
              </a:spcAft>
              <a:buSzPts val="3800"/>
              <a:buChar char="❖"/>
            </a:pPr>
            <a:r>
              <a:rPr lang="en-US" sz="3800" dirty="0">
                <a:effectLst>
                  <a:outerShdw blurRad="38100" dist="38100" dir="2700000" algn="tl">
                    <a:srgbClr val="000000">
                      <a:alpha val="43137"/>
                    </a:srgbClr>
                  </a:outerShdw>
                </a:effectLst>
              </a:rPr>
              <a:t>If AI denies: </a:t>
            </a:r>
            <a:endParaRPr dirty="0">
              <a:effectLst>
                <a:outerShdw blurRad="38100" dist="38100" dir="2700000" algn="tl">
                  <a:srgbClr val="000000">
                    <a:alpha val="43137"/>
                  </a:srgbClr>
                </a:outerShdw>
              </a:effectLst>
            </a:endParaRPr>
          </a:p>
          <a:p>
            <a:pPr marL="1597025" lvl="1" indent="-450850" algn="l" rtl="0">
              <a:lnSpc>
                <a:spcPct val="90000"/>
              </a:lnSpc>
              <a:spcBef>
                <a:spcPts val="1800"/>
              </a:spcBef>
              <a:spcAft>
                <a:spcPts val="0"/>
              </a:spcAft>
              <a:buSzPts val="3200"/>
              <a:buChar char="▪"/>
            </a:pPr>
            <a:r>
              <a:rPr lang="en-US" sz="3200" dirty="0">
                <a:effectLst>
                  <a:outerShdw blurRad="38100" dist="38100" dir="2700000" algn="tl">
                    <a:srgbClr val="000000">
                      <a:alpha val="43137"/>
                    </a:srgbClr>
                  </a:outerShdw>
                </a:effectLst>
              </a:rPr>
              <a:t>Loan</a:t>
            </a:r>
            <a:endParaRPr dirty="0">
              <a:effectLst>
                <a:outerShdw blurRad="38100" dist="38100" dir="2700000" algn="tl">
                  <a:srgbClr val="000000">
                    <a:alpha val="43137"/>
                  </a:srgbClr>
                </a:outerShdw>
              </a:effectLst>
            </a:endParaRPr>
          </a:p>
          <a:p>
            <a:pPr marL="1597025" lvl="1" indent="-450850" algn="l" rtl="0">
              <a:lnSpc>
                <a:spcPct val="90000"/>
              </a:lnSpc>
              <a:spcBef>
                <a:spcPts val="1800"/>
              </a:spcBef>
              <a:spcAft>
                <a:spcPts val="0"/>
              </a:spcAft>
              <a:buSzPts val="3200"/>
              <a:buChar char="▪"/>
            </a:pPr>
            <a:r>
              <a:rPr lang="en-US" sz="3200" dirty="0">
                <a:effectLst>
                  <a:outerShdw blurRad="38100" dist="38100" dir="2700000" algn="tl">
                    <a:srgbClr val="000000">
                      <a:alpha val="43137"/>
                    </a:srgbClr>
                  </a:outerShdw>
                </a:effectLst>
              </a:rPr>
              <a:t>Bail/parole </a:t>
            </a:r>
            <a:endParaRPr dirty="0">
              <a:effectLst>
                <a:outerShdw blurRad="38100" dist="38100" dir="2700000" algn="tl">
                  <a:srgbClr val="000000">
                    <a:alpha val="43137"/>
                  </a:srgbClr>
                </a:outerShdw>
              </a:effectLst>
            </a:endParaRPr>
          </a:p>
          <a:p>
            <a:pPr marL="1597025" lvl="1" indent="-450850" algn="l" rtl="0">
              <a:lnSpc>
                <a:spcPct val="90000"/>
              </a:lnSpc>
              <a:spcBef>
                <a:spcPts val="1800"/>
              </a:spcBef>
              <a:spcAft>
                <a:spcPts val="0"/>
              </a:spcAft>
              <a:buSzPts val="3200"/>
              <a:buChar char="▪"/>
            </a:pPr>
            <a:r>
              <a:rPr lang="en-US" sz="3200" dirty="0">
                <a:effectLst>
                  <a:outerShdw blurRad="38100" dist="38100" dir="2700000" algn="tl">
                    <a:srgbClr val="000000">
                      <a:alpha val="43137"/>
                    </a:srgbClr>
                  </a:outerShdw>
                </a:effectLst>
              </a:rPr>
              <a:t>Promotion or job</a:t>
            </a:r>
            <a:endParaRPr dirty="0">
              <a:effectLst>
                <a:outerShdw blurRad="38100" dist="38100" dir="2700000" algn="tl">
                  <a:srgbClr val="000000">
                    <a:alpha val="43137"/>
                  </a:srgbClr>
                </a:outerShdw>
              </a:effectLst>
            </a:endParaRPr>
          </a:p>
          <a:p>
            <a:pPr marL="688975" lvl="0" indent="-688975" algn="l" rtl="0">
              <a:lnSpc>
                <a:spcPct val="90000"/>
              </a:lnSpc>
              <a:spcBef>
                <a:spcPts val="3000"/>
              </a:spcBef>
              <a:spcAft>
                <a:spcPts val="0"/>
              </a:spcAft>
              <a:buSzPts val="3800"/>
              <a:buChar char="❖"/>
            </a:pPr>
            <a:r>
              <a:rPr lang="en-US" sz="3800" dirty="0">
                <a:effectLst>
                  <a:outerShdw blurRad="38100" dist="38100" dir="2700000" algn="tl">
                    <a:srgbClr val="000000">
                      <a:alpha val="43137"/>
                    </a:srgbClr>
                  </a:outerShdw>
                </a:effectLst>
              </a:rPr>
              <a:t>Explanation?</a:t>
            </a:r>
            <a:endParaRPr dirty="0">
              <a:effectLst>
                <a:outerShdw blurRad="38100" dist="38100" dir="2700000" algn="tl">
                  <a:srgbClr val="000000">
                    <a:alpha val="43137"/>
                  </a:srgbClr>
                </a:outerShdw>
              </a:effectLst>
            </a:endParaRPr>
          </a:p>
          <a:p>
            <a:pPr marL="519113" lvl="0" indent="-315913" algn="l" rtl="0">
              <a:lnSpc>
                <a:spcPct val="90000"/>
              </a:lnSpc>
              <a:spcBef>
                <a:spcPts val="2400"/>
              </a:spcBef>
              <a:spcAft>
                <a:spcPts val="0"/>
              </a:spcAft>
              <a:buSzPts val="3200"/>
              <a:buNone/>
            </a:pPr>
            <a:endParaRPr dirty="0"/>
          </a:p>
        </p:txBody>
      </p:sp>
      <p:sp>
        <p:nvSpPr>
          <p:cNvPr id="683" name="Google Shape;683;p85"/>
          <p:cNvSpPr txBox="1"/>
          <p:nvPr/>
        </p:nvSpPr>
        <p:spPr>
          <a:xfrm>
            <a:off x="7086600" y="6463718"/>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19</a:t>
            </a:fld>
            <a:endParaRPr sz="1200" b="0" i="0" u="none" strike="noStrike" cap="none">
              <a:solidFill>
                <a:srgbClr val="BFBFBF"/>
              </a:solidFill>
              <a:latin typeface="Calibri"/>
              <a:ea typeface="Calibri"/>
              <a:cs typeface="Calibri"/>
              <a:sym typeface="Calibri"/>
            </a:endParaRPr>
          </a:p>
        </p:txBody>
      </p:sp>
      <p:pic>
        <p:nvPicPr>
          <p:cNvPr id="6" name="Picture 5" descr="A picture containing wall, monitor&#10;&#10;Description automatically generated">
            <a:extLst>
              <a:ext uri="{FF2B5EF4-FFF2-40B4-BE49-F238E27FC236}">
                <a16:creationId xmlns:a16="http://schemas.microsoft.com/office/drawing/2014/main" id="{2EACD877-E307-4A33-BB27-A5086483D7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1"/>
                                        </p:tgtEl>
                                        <p:attrNameLst>
                                          <p:attrName>style.visibility</p:attrName>
                                        </p:attrNameLst>
                                      </p:cBhvr>
                                      <p:to>
                                        <p:strVal val="visible"/>
                                      </p:to>
                                    </p:set>
                                    <p:animEffect transition="in" filter="fade">
                                      <p:cBhvr>
                                        <p:cTn id="7" dur="500"/>
                                        <p:tgtEl>
                                          <p:spTgt spid="68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8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 grpId="0"/>
      <p:bldP spid="68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Shape 123"/>
        <p:cNvGrpSpPr/>
        <p:nvPr/>
      </p:nvGrpSpPr>
      <p:grpSpPr>
        <a:xfrm>
          <a:off x="0" y="0"/>
          <a:ext cx="0" cy="0"/>
          <a:chOff x="0" y="0"/>
          <a:chExt cx="0" cy="0"/>
        </a:xfrm>
      </p:grpSpPr>
      <p:pic>
        <p:nvPicPr>
          <p:cNvPr id="3" name="Picture 2">
            <a:extLst>
              <a:ext uri="{FF2B5EF4-FFF2-40B4-BE49-F238E27FC236}">
                <a16:creationId xmlns:a16="http://schemas.microsoft.com/office/drawing/2014/main" id="{DFC2BF44-2D03-49C3-B0B8-18D1D876F8EF}"/>
              </a:ext>
            </a:extLst>
          </p:cNvPr>
          <p:cNvPicPr>
            <a:picLocks noChangeAspect="1"/>
          </p:cNvPicPr>
          <p:nvPr/>
        </p:nvPicPr>
        <p:blipFill>
          <a:blip r:embed="rId3"/>
          <a:stretch>
            <a:fillRect/>
          </a:stretch>
        </p:blipFill>
        <p:spPr>
          <a:xfrm>
            <a:off x="0" y="6223039"/>
            <a:ext cx="9144000" cy="660321"/>
          </a:xfrm>
          <a:prstGeom prst="rect">
            <a:avLst/>
          </a:prstGeom>
        </p:spPr>
      </p:pic>
      <p:sp>
        <p:nvSpPr>
          <p:cNvPr id="124" name="Google Shape;124;p18"/>
          <p:cNvSpPr txBox="1">
            <a:spLocks noGrp="1"/>
          </p:cNvSpPr>
          <p:nvPr>
            <p:ph type="body" idx="1"/>
          </p:nvPr>
        </p:nvSpPr>
        <p:spPr>
          <a:xfrm>
            <a:off x="0" y="1705551"/>
            <a:ext cx="9144000" cy="737400"/>
          </a:xfrm>
          <a:prstGeom prst="rect">
            <a:avLst/>
          </a:prstGeom>
          <a:noFill/>
          <a:ln>
            <a:noFill/>
          </a:ln>
        </p:spPr>
        <p:txBody>
          <a:bodyPr spcFirstLastPara="1" wrap="square" lIns="91425" tIns="45700" rIns="91425" bIns="45700" anchor="t" anchorCtr="1">
            <a:noAutofit/>
          </a:bodyPr>
          <a:lstStyle/>
          <a:p>
            <a:pPr marL="0" lvl="0" indent="0" algn="ctr">
              <a:spcBef>
                <a:spcPts val="0"/>
              </a:spcBef>
              <a:buSzPts val="6000"/>
              <a:buNone/>
            </a:pPr>
            <a:r>
              <a:rPr lang="en-US" sz="6000" cap="small" dirty="0">
                <a:solidFill>
                  <a:schemeClr val="tx1"/>
                </a:solidFill>
                <a:effectLst>
                  <a:outerShdw blurRad="38100" dist="38100" dir="2700000" algn="tl">
                    <a:srgbClr val="000000">
                      <a:alpha val="43137"/>
                    </a:srgbClr>
                  </a:outerShdw>
                </a:effectLst>
                <a:latin typeface="Arimo"/>
                <a:ea typeface="Arimo"/>
                <a:cs typeface="Arimo"/>
                <a:sym typeface="Arimo"/>
              </a:rPr>
              <a:t>What Is AI?</a:t>
            </a:r>
            <a:endParaRPr lang="en-US" sz="6000" dirty="0">
              <a:solidFill>
                <a:schemeClr val="tx1"/>
              </a:solidFill>
              <a:effectLst>
                <a:outerShdw blurRad="38100" dist="38100" dir="2700000" algn="tl">
                  <a:srgbClr val="000000">
                    <a:alpha val="43137"/>
                  </a:srgbClr>
                </a:outerShdw>
              </a:effectLst>
            </a:endParaRPr>
          </a:p>
          <a:p>
            <a:pPr marL="0" lvl="0" indent="0" algn="ctr">
              <a:spcBef>
                <a:spcPts val="0"/>
              </a:spcBef>
              <a:buSzPts val="6000"/>
              <a:buNone/>
            </a:pPr>
            <a:endParaRPr lang="en-US" sz="3000" cap="small" dirty="0">
              <a:solidFill>
                <a:schemeClr val="tx1"/>
              </a:solidFill>
              <a:latin typeface="Arimo"/>
              <a:ea typeface="Arimo"/>
              <a:cs typeface="Arimo"/>
              <a:sym typeface="Arimo"/>
            </a:endParaRPr>
          </a:p>
        </p:txBody>
      </p:sp>
      <p:pic>
        <p:nvPicPr>
          <p:cNvPr id="4" name="Picture 3" descr="A picture containing wall, monitor&#10;&#10;Description automatically generated">
            <a:extLst>
              <a:ext uri="{FF2B5EF4-FFF2-40B4-BE49-F238E27FC236}">
                <a16:creationId xmlns:a16="http://schemas.microsoft.com/office/drawing/2014/main" id="{B8CA3816-34F0-454F-BE0F-8C13A8DF7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267843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anim calcmode="lin" valueType="num">
                                      <p:cBhvr additive="base">
                                        <p:cTn id="7" dur="500" fill="hold"/>
                                        <p:tgtEl>
                                          <p:spTgt spid="1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pic>
        <p:nvPicPr>
          <p:cNvPr id="6" name="Picture 5">
            <a:extLst>
              <a:ext uri="{FF2B5EF4-FFF2-40B4-BE49-F238E27FC236}">
                <a16:creationId xmlns:a16="http://schemas.microsoft.com/office/drawing/2014/main" id="{57FF3B7D-5C4E-4385-9ACA-F4424AE7CDEF}"/>
              </a:ext>
            </a:extLst>
          </p:cNvPr>
          <p:cNvPicPr>
            <a:picLocks noChangeAspect="1"/>
          </p:cNvPicPr>
          <p:nvPr/>
        </p:nvPicPr>
        <p:blipFill>
          <a:blip r:embed="rId3"/>
          <a:stretch>
            <a:fillRect/>
          </a:stretch>
        </p:blipFill>
        <p:spPr>
          <a:xfrm>
            <a:off x="0" y="6213514"/>
            <a:ext cx="9144000" cy="660321"/>
          </a:xfrm>
          <a:prstGeom prst="rect">
            <a:avLst/>
          </a:prstGeom>
        </p:spPr>
      </p:pic>
      <p:sp>
        <p:nvSpPr>
          <p:cNvPr id="689" name="Google Shape;689;p86"/>
          <p:cNvSpPr txBox="1">
            <a:spLocks noGrp="1"/>
          </p:cNvSpPr>
          <p:nvPr>
            <p:ph type="title"/>
          </p:nvPr>
        </p:nvSpPr>
        <p:spPr>
          <a:xfrm>
            <a:off x="0" y="211717"/>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600"/>
              <a:buFont typeface="Arimo"/>
              <a:buNone/>
            </a:pPr>
            <a:r>
              <a:rPr lang="en-US" b="0" dirty="0">
                <a:effectLst>
                  <a:outerShdw blurRad="38100" dist="38100" dir="2700000" algn="tl">
                    <a:srgbClr val="000000">
                      <a:alpha val="43137"/>
                    </a:srgbClr>
                  </a:outerShdw>
                </a:effectLst>
              </a:rPr>
              <a:t>Explainability</a:t>
            </a:r>
            <a:endParaRPr b="0" dirty="0">
              <a:effectLst>
                <a:outerShdw blurRad="38100" dist="38100" dir="2700000" algn="tl">
                  <a:srgbClr val="000000">
                    <a:alpha val="43137"/>
                  </a:srgbClr>
                </a:outerShdw>
              </a:effectLst>
            </a:endParaRPr>
          </a:p>
        </p:txBody>
      </p:sp>
      <p:sp>
        <p:nvSpPr>
          <p:cNvPr id="690" name="Google Shape;690;p86"/>
          <p:cNvSpPr txBox="1">
            <a:spLocks noGrp="1"/>
          </p:cNvSpPr>
          <p:nvPr>
            <p:ph idx="1"/>
          </p:nvPr>
        </p:nvSpPr>
        <p:spPr>
          <a:xfrm>
            <a:off x="344244" y="1172584"/>
            <a:ext cx="8616876" cy="5233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endParaRPr/>
          </a:p>
          <a:p>
            <a:pPr marL="1030294" lvl="1" indent="-511175" algn="l" rtl="0">
              <a:lnSpc>
                <a:spcPct val="90000"/>
              </a:lnSpc>
              <a:spcBef>
                <a:spcPts val="1200"/>
              </a:spcBef>
              <a:spcAft>
                <a:spcPts val="0"/>
              </a:spcAft>
              <a:buSzPts val="2800"/>
              <a:buNone/>
            </a:pPr>
            <a:endParaRPr/>
          </a:p>
          <a:p>
            <a:pPr marL="0" lvl="0" indent="0" algn="l" rtl="0">
              <a:lnSpc>
                <a:spcPct val="90000"/>
              </a:lnSpc>
              <a:spcBef>
                <a:spcPts val="2400"/>
              </a:spcBef>
              <a:spcAft>
                <a:spcPts val="0"/>
              </a:spcAft>
              <a:buSzPts val="3200"/>
              <a:buNone/>
            </a:pPr>
            <a:endParaRPr/>
          </a:p>
          <a:p>
            <a:pPr marL="519113" lvl="0" indent="-315913" algn="l" rtl="0">
              <a:lnSpc>
                <a:spcPct val="90000"/>
              </a:lnSpc>
              <a:spcBef>
                <a:spcPts val="2400"/>
              </a:spcBef>
              <a:spcAft>
                <a:spcPts val="0"/>
              </a:spcAft>
              <a:buSzPts val="3200"/>
              <a:buNone/>
            </a:pPr>
            <a:endParaRPr/>
          </a:p>
        </p:txBody>
      </p:sp>
      <p:sp>
        <p:nvSpPr>
          <p:cNvPr id="691" name="Google Shape;691;p86"/>
          <p:cNvSpPr txBox="1"/>
          <p:nvPr/>
        </p:nvSpPr>
        <p:spPr>
          <a:xfrm>
            <a:off x="7086600" y="6463718"/>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800"/>
              <a:buFont typeface="Calibri"/>
              <a:buNone/>
            </a:pPr>
            <a:fld id="{00000000-1234-1234-1234-123412341234}" type="slidenum">
              <a:rPr lang="en-US" sz="1800">
                <a:solidFill>
                  <a:srgbClr val="BFBFBF"/>
                </a:solidFill>
                <a:latin typeface="Calibri"/>
                <a:cs typeface="Calibri"/>
                <a:sym typeface="Calibri"/>
              </a:rPr>
              <a:t>20</a:t>
            </a:fld>
            <a:endParaRPr sz="1800" dirty="0">
              <a:solidFill>
                <a:srgbClr val="BFBFBF"/>
              </a:solidFill>
              <a:latin typeface="Calibri"/>
              <a:cs typeface="Calibri"/>
              <a:sym typeface="Calibri"/>
            </a:endParaRPr>
          </a:p>
        </p:txBody>
      </p:sp>
      <p:pic>
        <p:nvPicPr>
          <p:cNvPr id="692" name="Google Shape;692;p86"/>
          <p:cNvPicPr preferRelativeResize="0"/>
          <p:nvPr/>
        </p:nvPicPr>
        <p:blipFill rotWithShape="1">
          <a:blip r:embed="rId4">
            <a:alphaModFix/>
          </a:blip>
          <a:srcRect/>
          <a:stretch/>
        </p:blipFill>
        <p:spPr>
          <a:xfrm>
            <a:off x="2474329" y="1490074"/>
            <a:ext cx="4195342" cy="4195342"/>
          </a:xfrm>
          <a:prstGeom prst="rect">
            <a:avLst/>
          </a:prstGeom>
          <a:noFill/>
          <a:ln>
            <a:noFill/>
          </a:ln>
        </p:spPr>
      </p:pic>
      <p:pic>
        <p:nvPicPr>
          <p:cNvPr id="7" name="Picture 6" descr="A picture containing wall, monitor&#10;&#10;Description automatically generated">
            <a:extLst>
              <a:ext uri="{FF2B5EF4-FFF2-40B4-BE49-F238E27FC236}">
                <a16:creationId xmlns:a16="http://schemas.microsoft.com/office/drawing/2014/main" id="{432EF835-DCB7-4138-98AE-6313CB7BA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9"/>
                                        </p:tgtEl>
                                        <p:attrNameLst>
                                          <p:attrName>style.visibility</p:attrName>
                                        </p:attrNameLst>
                                      </p:cBhvr>
                                      <p:to>
                                        <p:strVal val="visible"/>
                                      </p:to>
                                    </p:set>
                                    <p:animEffect transition="in" filter="fade">
                                      <p:cBhvr>
                                        <p:cTn id="7" dur="500"/>
                                        <p:tgtEl>
                                          <p:spTgt spid="68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92"/>
                                        </p:tgtEl>
                                        <p:attrNameLst>
                                          <p:attrName>style.visibility</p:attrName>
                                        </p:attrNameLst>
                                      </p:cBhvr>
                                      <p:to>
                                        <p:strVal val="visible"/>
                                      </p:to>
                                    </p:set>
                                    <p:anim calcmode="lin" valueType="num">
                                      <p:cBhvr>
                                        <p:cTn id="11" dur="1000" fill="hold"/>
                                        <p:tgtEl>
                                          <p:spTgt spid="692"/>
                                        </p:tgtEl>
                                        <p:attrNameLst>
                                          <p:attrName>ppt_w</p:attrName>
                                        </p:attrNameLst>
                                      </p:cBhvr>
                                      <p:tavLst>
                                        <p:tav tm="0">
                                          <p:val>
                                            <p:fltVal val="0"/>
                                          </p:val>
                                        </p:tav>
                                        <p:tav tm="100000">
                                          <p:val>
                                            <p:strVal val="#ppt_w"/>
                                          </p:val>
                                        </p:tav>
                                      </p:tavLst>
                                    </p:anim>
                                    <p:anim calcmode="lin" valueType="num">
                                      <p:cBhvr>
                                        <p:cTn id="12" dur="1000" fill="hold"/>
                                        <p:tgtEl>
                                          <p:spTgt spid="692"/>
                                        </p:tgtEl>
                                        <p:attrNameLst>
                                          <p:attrName>ppt_h</p:attrName>
                                        </p:attrNameLst>
                                      </p:cBhvr>
                                      <p:tavLst>
                                        <p:tav tm="0">
                                          <p:val>
                                            <p:fltVal val="0"/>
                                          </p:val>
                                        </p:tav>
                                        <p:tav tm="100000">
                                          <p:val>
                                            <p:strVal val="#ppt_h"/>
                                          </p:val>
                                        </p:tav>
                                      </p:tavLst>
                                    </p:anim>
                                    <p:anim calcmode="lin" valueType="num">
                                      <p:cBhvr>
                                        <p:cTn id="13" dur="1000" fill="hold"/>
                                        <p:tgtEl>
                                          <p:spTgt spid="692"/>
                                        </p:tgtEl>
                                        <p:attrNameLst>
                                          <p:attrName>style.rotation</p:attrName>
                                        </p:attrNameLst>
                                      </p:cBhvr>
                                      <p:tavLst>
                                        <p:tav tm="0">
                                          <p:val>
                                            <p:fltVal val="90"/>
                                          </p:val>
                                        </p:tav>
                                        <p:tav tm="100000">
                                          <p:val>
                                            <p:fltVal val="0"/>
                                          </p:val>
                                        </p:tav>
                                      </p:tavLst>
                                    </p:anim>
                                    <p:animEffect transition="in" filter="fade">
                                      <p:cBhvr>
                                        <p:cTn id="14" dur="1000"/>
                                        <p:tgtEl>
                                          <p:spTgt spid="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pic>
        <p:nvPicPr>
          <p:cNvPr id="6" name="Picture 5">
            <a:extLst>
              <a:ext uri="{FF2B5EF4-FFF2-40B4-BE49-F238E27FC236}">
                <a16:creationId xmlns:a16="http://schemas.microsoft.com/office/drawing/2014/main" id="{90DF08BD-39D1-4C74-B376-7A764E5E4393}"/>
              </a:ext>
            </a:extLst>
          </p:cNvPr>
          <p:cNvPicPr>
            <a:picLocks noChangeAspect="1"/>
          </p:cNvPicPr>
          <p:nvPr/>
        </p:nvPicPr>
        <p:blipFill>
          <a:blip r:embed="rId3"/>
          <a:stretch>
            <a:fillRect/>
          </a:stretch>
        </p:blipFill>
        <p:spPr>
          <a:xfrm>
            <a:off x="0" y="6213514"/>
            <a:ext cx="9144000" cy="660321"/>
          </a:xfrm>
          <a:prstGeom prst="rect">
            <a:avLst/>
          </a:prstGeom>
        </p:spPr>
      </p:pic>
      <p:sp>
        <p:nvSpPr>
          <p:cNvPr id="698" name="Google Shape;698;p87"/>
          <p:cNvSpPr txBox="1">
            <a:spLocks noGrp="1"/>
          </p:cNvSpPr>
          <p:nvPr>
            <p:ph type="title"/>
          </p:nvPr>
        </p:nvSpPr>
        <p:spPr>
          <a:xfrm>
            <a:off x="0" y="211717"/>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600"/>
              <a:buFont typeface="Arimo"/>
              <a:buNone/>
            </a:pPr>
            <a:r>
              <a:rPr lang="en-US" b="0" dirty="0">
                <a:effectLst>
                  <a:outerShdw blurRad="38100" dist="38100" dir="2700000" algn="tl">
                    <a:srgbClr val="000000">
                      <a:alpha val="43137"/>
                    </a:srgbClr>
                  </a:outerShdw>
                </a:effectLst>
              </a:rPr>
              <a:t>Explainability</a:t>
            </a:r>
            <a:endParaRPr b="0" dirty="0">
              <a:effectLst>
                <a:outerShdw blurRad="38100" dist="38100" dir="2700000" algn="tl">
                  <a:srgbClr val="000000">
                    <a:alpha val="43137"/>
                  </a:srgbClr>
                </a:outerShdw>
              </a:effectLst>
            </a:endParaRPr>
          </a:p>
        </p:txBody>
      </p:sp>
      <p:sp>
        <p:nvSpPr>
          <p:cNvPr id="699" name="Google Shape;699;p87"/>
          <p:cNvSpPr txBox="1">
            <a:spLocks noGrp="1"/>
          </p:cNvSpPr>
          <p:nvPr>
            <p:ph idx="1"/>
          </p:nvPr>
        </p:nvSpPr>
        <p:spPr>
          <a:xfrm>
            <a:off x="344244" y="1172584"/>
            <a:ext cx="8616876" cy="5233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endParaRPr/>
          </a:p>
          <a:p>
            <a:pPr marL="1030294" lvl="1" indent="-511175" algn="l" rtl="0">
              <a:lnSpc>
                <a:spcPct val="90000"/>
              </a:lnSpc>
              <a:spcBef>
                <a:spcPts val="1200"/>
              </a:spcBef>
              <a:spcAft>
                <a:spcPts val="0"/>
              </a:spcAft>
              <a:buSzPts val="2800"/>
              <a:buNone/>
            </a:pPr>
            <a:endParaRPr/>
          </a:p>
          <a:p>
            <a:pPr marL="0" lvl="0" indent="0" algn="l" rtl="0">
              <a:lnSpc>
                <a:spcPct val="90000"/>
              </a:lnSpc>
              <a:spcBef>
                <a:spcPts val="2400"/>
              </a:spcBef>
              <a:spcAft>
                <a:spcPts val="0"/>
              </a:spcAft>
              <a:buSzPts val="3200"/>
              <a:buNone/>
            </a:pPr>
            <a:endParaRPr/>
          </a:p>
          <a:p>
            <a:pPr marL="519113" lvl="0" indent="-315913" algn="l" rtl="0">
              <a:lnSpc>
                <a:spcPct val="90000"/>
              </a:lnSpc>
              <a:spcBef>
                <a:spcPts val="2400"/>
              </a:spcBef>
              <a:spcAft>
                <a:spcPts val="0"/>
              </a:spcAft>
              <a:buSzPts val="3200"/>
              <a:buNone/>
            </a:pPr>
            <a:endParaRPr/>
          </a:p>
        </p:txBody>
      </p:sp>
      <p:sp>
        <p:nvSpPr>
          <p:cNvPr id="700" name="Google Shape;700;p87"/>
          <p:cNvSpPr txBox="1"/>
          <p:nvPr/>
        </p:nvSpPr>
        <p:spPr>
          <a:xfrm>
            <a:off x="7086600" y="6472711"/>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800"/>
              <a:buFont typeface="Calibri"/>
              <a:buNone/>
            </a:pPr>
            <a:fld id="{00000000-1234-1234-1234-123412341234}" type="slidenum">
              <a:rPr lang="en-US" sz="1800">
                <a:solidFill>
                  <a:srgbClr val="BFBFBF"/>
                </a:solidFill>
                <a:latin typeface="Calibri"/>
                <a:cs typeface="Calibri"/>
                <a:sym typeface="Calibri"/>
              </a:rPr>
              <a:t>21</a:t>
            </a:fld>
            <a:endParaRPr sz="1800" dirty="0">
              <a:solidFill>
                <a:srgbClr val="BFBFBF"/>
              </a:solidFill>
              <a:latin typeface="Calibri"/>
              <a:cs typeface="Calibri"/>
              <a:sym typeface="Calibri"/>
            </a:endParaRPr>
          </a:p>
        </p:txBody>
      </p:sp>
      <p:pic>
        <p:nvPicPr>
          <p:cNvPr id="701" name="Google Shape;701;p87"/>
          <p:cNvPicPr preferRelativeResize="0"/>
          <p:nvPr/>
        </p:nvPicPr>
        <p:blipFill rotWithShape="1">
          <a:blip r:embed="rId4">
            <a:alphaModFix/>
          </a:blip>
          <a:srcRect/>
          <a:stretch/>
        </p:blipFill>
        <p:spPr>
          <a:xfrm>
            <a:off x="2144493" y="893567"/>
            <a:ext cx="5016377" cy="5449546"/>
          </a:xfrm>
          <a:prstGeom prst="rect">
            <a:avLst/>
          </a:prstGeom>
          <a:noFill/>
          <a:ln>
            <a:noFill/>
          </a:ln>
        </p:spPr>
      </p:pic>
      <p:pic>
        <p:nvPicPr>
          <p:cNvPr id="7" name="Picture 6" descr="A picture containing wall, monitor&#10;&#10;Description automatically generated">
            <a:extLst>
              <a:ext uri="{FF2B5EF4-FFF2-40B4-BE49-F238E27FC236}">
                <a16:creationId xmlns:a16="http://schemas.microsoft.com/office/drawing/2014/main" id="{04724C9F-11B6-4503-B654-FA9F3C05DF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98"/>
                                        </p:tgtEl>
                                        <p:attrNameLst>
                                          <p:attrName>style.visibility</p:attrName>
                                        </p:attrNameLst>
                                      </p:cBhvr>
                                      <p:to>
                                        <p:strVal val="visible"/>
                                      </p:to>
                                    </p:set>
                                    <p:animEffect transition="in" filter="fade">
                                      <p:cBhvr>
                                        <p:cTn id="7" dur="500"/>
                                        <p:tgtEl>
                                          <p:spTgt spid="69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01"/>
                                        </p:tgtEl>
                                        <p:attrNameLst>
                                          <p:attrName>style.visibility</p:attrName>
                                        </p:attrNameLst>
                                      </p:cBhvr>
                                      <p:to>
                                        <p:strVal val="visible"/>
                                      </p:to>
                                    </p:set>
                                    <p:animEffect transition="in" filter="randombar(horizontal)">
                                      <p:cBhvr>
                                        <p:cTn id="11" dur="500"/>
                                        <p:tgtEl>
                                          <p:spTgt spid="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pic>
        <p:nvPicPr>
          <p:cNvPr id="6" name="Picture 5">
            <a:extLst>
              <a:ext uri="{FF2B5EF4-FFF2-40B4-BE49-F238E27FC236}">
                <a16:creationId xmlns:a16="http://schemas.microsoft.com/office/drawing/2014/main" id="{D9D50A0D-56C9-4A14-BE3C-402F4BA55D1E}"/>
              </a:ext>
            </a:extLst>
          </p:cNvPr>
          <p:cNvPicPr>
            <a:picLocks noChangeAspect="1"/>
          </p:cNvPicPr>
          <p:nvPr/>
        </p:nvPicPr>
        <p:blipFill>
          <a:blip r:embed="rId3"/>
          <a:stretch>
            <a:fillRect/>
          </a:stretch>
        </p:blipFill>
        <p:spPr>
          <a:xfrm>
            <a:off x="0" y="6213514"/>
            <a:ext cx="9144000" cy="660321"/>
          </a:xfrm>
          <a:prstGeom prst="rect">
            <a:avLst/>
          </a:prstGeom>
        </p:spPr>
      </p:pic>
      <p:sp>
        <p:nvSpPr>
          <p:cNvPr id="707" name="Google Shape;707;p88"/>
          <p:cNvSpPr txBox="1">
            <a:spLocks noGrp="1"/>
          </p:cNvSpPr>
          <p:nvPr>
            <p:ph type="title"/>
          </p:nvPr>
        </p:nvSpPr>
        <p:spPr>
          <a:xfrm>
            <a:off x="0" y="266034"/>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600"/>
              <a:buFont typeface="Arimo"/>
              <a:buNone/>
            </a:pPr>
            <a:r>
              <a:rPr lang="en-US" b="0" dirty="0">
                <a:effectLst>
                  <a:outerShdw blurRad="38100" dist="38100" dir="2700000" algn="tl">
                    <a:srgbClr val="000000">
                      <a:alpha val="43137"/>
                    </a:srgbClr>
                  </a:outerShdw>
                </a:effectLst>
              </a:rPr>
              <a:t>Explainability</a:t>
            </a:r>
            <a:endParaRPr b="0" dirty="0">
              <a:effectLst>
                <a:outerShdw blurRad="38100" dist="38100" dir="2700000" algn="tl">
                  <a:srgbClr val="000000">
                    <a:alpha val="43137"/>
                  </a:srgbClr>
                </a:outerShdw>
              </a:effectLst>
            </a:endParaRPr>
          </a:p>
        </p:txBody>
      </p:sp>
      <p:sp>
        <p:nvSpPr>
          <p:cNvPr id="708" name="Google Shape;708;p88"/>
          <p:cNvSpPr txBox="1">
            <a:spLocks noGrp="1"/>
          </p:cNvSpPr>
          <p:nvPr>
            <p:ph idx="1"/>
          </p:nvPr>
        </p:nvSpPr>
        <p:spPr>
          <a:xfrm>
            <a:off x="344244" y="1172584"/>
            <a:ext cx="8616876" cy="5233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endParaRPr/>
          </a:p>
          <a:p>
            <a:pPr marL="1030294" lvl="1" indent="-511175" algn="l" rtl="0">
              <a:lnSpc>
                <a:spcPct val="90000"/>
              </a:lnSpc>
              <a:spcBef>
                <a:spcPts val="1200"/>
              </a:spcBef>
              <a:spcAft>
                <a:spcPts val="0"/>
              </a:spcAft>
              <a:buSzPts val="2800"/>
              <a:buNone/>
            </a:pPr>
            <a:endParaRPr/>
          </a:p>
          <a:p>
            <a:pPr marL="0" lvl="0" indent="0" algn="l" rtl="0">
              <a:lnSpc>
                <a:spcPct val="90000"/>
              </a:lnSpc>
              <a:spcBef>
                <a:spcPts val="2400"/>
              </a:spcBef>
              <a:spcAft>
                <a:spcPts val="0"/>
              </a:spcAft>
              <a:buSzPts val="3200"/>
              <a:buNone/>
            </a:pPr>
            <a:endParaRPr/>
          </a:p>
          <a:p>
            <a:pPr marL="519113" lvl="0" indent="-315913" algn="l" rtl="0">
              <a:lnSpc>
                <a:spcPct val="90000"/>
              </a:lnSpc>
              <a:spcBef>
                <a:spcPts val="2400"/>
              </a:spcBef>
              <a:spcAft>
                <a:spcPts val="0"/>
              </a:spcAft>
              <a:buSzPts val="3200"/>
              <a:buNone/>
            </a:pPr>
            <a:endParaRPr/>
          </a:p>
        </p:txBody>
      </p:sp>
      <p:sp>
        <p:nvSpPr>
          <p:cNvPr id="709" name="Google Shape;709;p88"/>
          <p:cNvSpPr txBox="1"/>
          <p:nvPr/>
        </p:nvSpPr>
        <p:spPr>
          <a:xfrm>
            <a:off x="7060855" y="6463719"/>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800"/>
              <a:buFont typeface="Calibri"/>
              <a:buNone/>
            </a:pPr>
            <a:fld id="{00000000-1234-1234-1234-123412341234}" type="slidenum">
              <a:rPr lang="en-US" sz="1800">
                <a:solidFill>
                  <a:srgbClr val="BFBFBF"/>
                </a:solidFill>
                <a:latin typeface="Calibri"/>
                <a:cs typeface="Calibri"/>
                <a:sym typeface="Calibri"/>
              </a:rPr>
              <a:t>22</a:t>
            </a:fld>
            <a:endParaRPr sz="1800" dirty="0">
              <a:solidFill>
                <a:srgbClr val="BFBFBF"/>
              </a:solidFill>
              <a:latin typeface="Calibri"/>
              <a:cs typeface="Calibri"/>
              <a:sym typeface="Calibri"/>
            </a:endParaRPr>
          </a:p>
        </p:txBody>
      </p:sp>
      <p:pic>
        <p:nvPicPr>
          <p:cNvPr id="710" name="Google Shape;710;p88"/>
          <p:cNvPicPr preferRelativeResize="0"/>
          <p:nvPr/>
        </p:nvPicPr>
        <p:blipFill rotWithShape="1">
          <a:blip r:embed="rId4">
            <a:alphaModFix/>
          </a:blip>
          <a:srcRect/>
          <a:stretch/>
        </p:blipFill>
        <p:spPr>
          <a:xfrm rot="-576697">
            <a:off x="2201248" y="1689602"/>
            <a:ext cx="5411459" cy="3478795"/>
          </a:xfrm>
          <a:prstGeom prst="rect">
            <a:avLst/>
          </a:prstGeom>
          <a:noFill/>
          <a:ln>
            <a:noFill/>
          </a:ln>
        </p:spPr>
      </p:pic>
      <p:pic>
        <p:nvPicPr>
          <p:cNvPr id="7" name="Picture 6" descr="A picture containing wall, monitor&#10;&#10;Description automatically generated">
            <a:extLst>
              <a:ext uri="{FF2B5EF4-FFF2-40B4-BE49-F238E27FC236}">
                <a16:creationId xmlns:a16="http://schemas.microsoft.com/office/drawing/2014/main" id="{1BD1C22E-DE69-4AF3-ABC7-6F34AFA541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7"/>
                                        </p:tgtEl>
                                        <p:attrNameLst>
                                          <p:attrName>style.visibility</p:attrName>
                                        </p:attrNameLst>
                                      </p:cBhvr>
                                      <p:to>
                                        <p:strVal val="visible"/>
                                      </p:to>
                                    </p:set>
                                    <p:animEffect transition="in" filter="fade">
                                      <p:cBhvr>
                                        <p:cTn id="7" dur="500"/>
                                        <p:tgtEl>
                                          <p:spTgt spid="707"/>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710"/>
                                        </p:tgtEl>
                                        <p:attrNameLst>
                                          <p:attrName>style.visibility</p:attrName>
                                        </p:attrNameLst>
                                      </p:cBhvr>
                                      <p:to>
                                        <p:strVal val="visible"/>
                                      </p:to>
                                    </p:set>
                                    <p:animEffect transition="in" filter="circle(out)">
                                      <p:cBhvr>
                                        <p:cTn id="11" dur="2000"/>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pic>
        <p:nvPicPr>
          <p:cNvPr id="6" name="Picture 5">
            <a:extLst>
              <a:ext uri="{FF2B5EF4-FFF2-40B4-BE49-F238E27FC236}">
                <a16:creationId xmlns:a16="http://schemas.microsoft.com/office/drawing/2014/main" id="{3E6AC173-D4C7-40AA-B6D1-FDAD61864D26}"/>
              </a:ext>
            </a:extLst>
          </p:cNvPr>
          <p:cNvPicPr>
            <a:picLocks noChangeAspect="1"/>
          </p:cNvPicPr>
          <p:nvPr/>
        </p:nvPicPr>
        <p:blipFill>
          <a:blip r:embed="rId3"/>
          <a:stretch>
            <a:fillRect/>
          </a:stretch>
        </p:blipFill>
        <p:spPr>
          <a:xfrm>
            <a:off x="0" y="6213514"/>
            <a:ext cx="9144000" cy="660321"/>
          </a:xfrm>
          <a:prstGeom prst="rect">
            <a:avLst/>
          </a:prstGeom>
        </p:spPr>
      </p:pic>
      <p:sp>
        <p:nvSpPr>
          <p:cNvPr id="716" name="Google Shape;716;p89"/>
          <p:cNvSpPr txBox="1">
            <a:spLocks noGrp="1"/>
          </p:cNvSpPr>
          <p:nvPr>
            <p:ph type="title"/>
          </p:nvPr>
        </p:nvSpPr>
        <p:spPr>
          <a:xfrm>
            <a:off x="0" y="238876"/>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600"/>
              <a:buFont typeface="Arimo"/>
              <a:buNone/>
            </a:pPr>
            <a:r>
              <a:rPr lang="en-US" b="0" dirty="0">
                <a:effectLst>
                  <a:outerShdw blurRad="38100" dist="38100" dir="2700000" algn="tl">
                    <a:srgbClr val="000000">
                      <a:alpha val="43137"/>
                    </a:srgbClr>
                  </a:outerShdw>
                </a:effectLst>
              </a:rPr>
              <a:t>Explainability</a:t>
            </a:r>
            <a:endParaRPr b="0" dirty="0">
              <a:effectLst>
                <a:outerShdw blurRad="38100" dist="38100" dir="2700000" algn="tl">
                  <a:srgbClr val="000000">
                    <a:alpha val="43137"/>
                  </a:srgbClr>
                </a:outerShdw>
              </a:effectLst>
            </a:endParaRPr>
          </a:p>
        </p:txBody>
      </p:sp>
      <p:sp>
        <p:nvSpPr>
          <p:cNvPr id="717" name="Google Shape;717;p89"/>
          <p:cNvSpPr txBox="1">
            <a:spLocks noGrp="1"/>
          </p:cNvSpPr>
          <p:nvPr>
            <p:ph idx="1"/>
          </p:nvPr>
        </p:nvSpPr>
        <p:spPr>
          <a:xfrm>
            <a:off x="0" y="1260195"/>
            <a:ext cx="9143999" cy="76038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600"/>
              <a:buNone/>
            </a:pPr>
            <a:r>
              <a:rPr lang="en-US" sz="3600" dirty="0">
                <a:effectLst>
                  <a:outerShdw blurRad="38100" dist="38100" dir="2700000" algn="tl">
                    <a:srgbClr val="000000">
                      <a:alpha val="43137"/>
                    </a:srgbClr>
                  </a:outerShdw>
                </a:effectLst>
              </a:rPr>
              <a:t>Testing/validation – </a:t>
            </a:r>
            <a:r>
              <a:rPr lang="en-US" sz="3600" i="1" dirty="0">
                <a:effectLst>
                  <a:outerShdw blurRad="38100" dist="38100" dir="2700000" algn="tl">
                    <a:srgbClr val="000000">
                      <a:alpha val="43137"/>
                    </a:srgbClr>
                  </a:outerShdw>
                </a:effectLst>
              </a:rPr>
              <a:t>e.g.</a:t>
            </a:r>
            <a:r>
              <a:rPr lang="en-US" sz="3600" dirty="0">
                <a:effectLst>
                  <a:outerShdw blurRad="38100" dist="38100" dir="2700000" algn="tl">
                    <a:srgbClr val="000000">
                      <a:alpha val="43137"/>
                    </a:srgbClr>
                  </a:outerShdw>
                </a:effectLst>
              </a:rPr>
              <a:t>, drug trials </a:t>
            </a:r>
            <a:endParaRPr dirty="0">
              <a:effectLst>
                <a:outerShdw blurRad="38100" dist="38100" dir="2700000" algn="tl">
                  <a:srgbClr val="000000">
                    <a:alpha val="43137"/>
                  </a:srgbClr>
                </a:outerShdw>
              </a:effectLst>
            </a:endParaRPr>
          </a:p>
          <a:p>
            <a:pPr marL="0" lvl="0" indent="0" algn="l" rtl="0">
              <a:lnSpc>
                <a:spcPct val="90000"/>
              </a:lnSpc>
              <a:spcBef>
                <a:spcPts val="2400"/>
              </a:spcBef>
              <a:spcAft>
                <a:spcPts val="0"/>
              </a:spcAft>
              <a:buSzPts val="3200"/>
              <a:buNone/>
            </a:pPr>
            <a:endParaRPr dirty="0">
              <a:effectLst>
                <a:outerShdw blurRad="38100" dist="38100" dir="2700000" algn="tl">
                  <a:srgbClr val="000000">
                    <a:alpha val="43137"/>
                  </a:srgbClr>
                </a:outerShdw>
              </a:effectLst>
            </a:endParaRPr>
          </a:p>
          <a:p>
            <a:pPr marL="519113" lvl="0" indent="-315913" algn="l" rtl="0">
              <a:lnSpc>
                <a:spcPct val="90000"/>
              </a:lnSpc>
              <a:spcBef>
                <a:spcPts val="2400"/>
              </a:spcBef>
              <a:spcAft>
                <a:spcPts val="0"/>
              </a:spcAft>
              <a:buSzPts val="3200"/>
              <a:buNone/>
            </a:pPr>
            <a:endParaRPr dirty="0"/>
          </a:p>
        </p:txBody>
      </p:sp>
      <p:sp>
        <p:nvSpPr>
          <p:cNvPr id="718" name="Google Shape;718;p89"/>
          <p:cNvSpPr txBox="1"/>
          <p:nvPr/>
        </p:nvSpPr>
        <p:spPr>
          <a:xfrm>
            <a:off x="7086600" y="6463718"/>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800"/>
              <a:buFont typeface="Calibri"/>
              <a:buNone/>
            </a:pPr>
            <a:fld id="{00000000-1234-1234-1234-123412341234}" type="slidenum">
              <a:rPr lang="en-US" sz="1800">
                <a:solidFill>
                  <a:srgbClr val="BFBFBF"/>
                </a:solidFill>
                <a:latin typeface="Calibri"/>
                <a:cs typeface="Calibri"/>
                <a:sym typeface="Calibri"/>
              </a:rPr>
              <a:t>23</a:t>
            </a:fld>
            <a:endParaRPr sz="1800" dirty="0">
              <a:solidFill>
                <a:srgbClr val="BFBFBF"/>
              </a:solidFill>
              <a:latin typeface="Calibri"/>
              <a:cs typeface="Calibri"/>
              <a:sym typeface="Calibri"/>
            </a:endParaRPr>
          </a:p>
        </p:txBody>
      </p:sp>
      <p:pic>
        <p:nvPicPr>
          <p:cNvPr id="719" name="Google Shape;719;p89"/>
          <p:cNvPicPr preferRelativeResize="0"/>
          <p:nvPr/>
        </p:nvPicPr>
        <p:blipFill rotWithShape="1">
          <a:blip r:embed="rId4">
            <a:alphaModFix/>
          </a:blip>
          <a:srcRect/>
          <a:stretch/>
        </p:blipFill>
        <p:spPr>
          <a:xfrm>
            <a:off x="1183231" y="2184070"/>
            <a:ext cx="6777536" cy="3304575"/>
          </a:xfrm>
          <a:prstGeom prst="rect">
            <a:avLst/>
          </a:prstGeom>
          <a:noFill/>
          <a:ln>
            <a:noFill/>
          </a:ln>
        </p:spPr>
      </p:pic>
      <p:pic>
        <p:nvPicPr>
          <p:cNvPr id="7" name="Picture 6" descr="A picture containing wall, monitor&#10;&#10;Description automatically generated">
            <a:extLst>
              <a:ext uri="{FF2B5EF4-FFF2-40B4-BE49-F238E27FC236}">
                <a16:creationId xmlns:a16="http://schemas.microsoft.com/office/drawing/2014/main" id="{EEFACA91-6778-4442-BC1F-286B7FB4C2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6"/>
                                        </p:tgtEl>
                                        <p:attrNameLst>
                                          <p:attrName>style.visibility</p:attrName>
                                        </p:attrNameLst>
                                      </p:cBhvr>
                                      <p:to>
                                        <p:strVal val="visible"/>
                                      </p:to>
                                    </p:set>
                                    <p:animEffect transition="in" filter="fade">
                                      <p:cBhvr>
                                        <p:cTn id="7" dur="500"/>
                                        <p:tgtEl>
                                          <p:spTgt spid="71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17">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19"/>
                                        </p:tgtEl>
                                        <p:attrNameLst>
                                          <p:attrName>style.visibility</p:attrName>
                                        </p:attrNameLst>
                                      </p:cBhvr>
                                      <p:to>
                                        <p:strVal val="visible"/>
                                      </p:to>
                                    </p:set>
                                    <p:animEffect transition="in" filter="fade">
                                      <p:cBhvr>
                                        <p:cTn id="14" dur="500"/>
                                        <p:tgtEl>
                                          <p:spTgt spid="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 grpId="0"/>
      <p:bldP spid="717"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91"/>
          <p:cNvSpPr txBox="1">
            <a:spLocks noGrp="1"/>
          </p:cNvSpPr>
          <p:nvPr>
            <p:ph type="title"/>
          </p:nvPr>
        </p:nvSpPr>
        <p:spPr>
          <a:xfrm>
            <a:off x="0" y="211717"/>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600"/>
              <a:buFont typeface="Arimo"/>
              <a:buNone/>
            </a:pPr>
            <a:r>
              <a:rPr lang="en-US" b="0" dirty="0">
                <a:effectLst>
                  <a:outerShdw blurRad="38100" dist="38100" dir="2700000" algn="tl">
                    <a:srgbClr val="000000">
                      <a:alpha val="43137"/>
                    </a:srgbClr>
                  </a:outerShdw>
                </a:effectLst>
              </a:rPr>
              <a:t>Explain w/ Counterfactual</a:t>
            </a:r>
            <a:endParaRPr b="0" dirty="0">
              <a:effectLst>
                <a:outerShdw blurRad="38100" dist="38100" dir="2700000" algn="tl">
                  <a:srgbClr val="000000">
                    <a:alpha val="43137"/>
                  </a:srgbClr>
                </a:outerShdw>
              </a:effectLst>
            </a:endParaRPr>
          </a:p>
        </p:txBody>
      </p:sp>
      <p:sp>
        <p:nvSpPr>
          <p:cNvPr id="735" name="Google Shape;735;p91"/>
          <p:cNvSpPr txBox="1">
            <a:spLocks noGrp="1"/>
          </p:cNvSpPr>
          <p:nvPr>
            <p:ph idx="1"/>
          </p:nvPr>
        </p:nvSpPr>
        <p:spPr>
          <a:xfrm>
            <a:off x="1131328" y="1194765"/>
            <a:ext cx="6881343" cy="5074840"/>
          </a:xfrm>
          <a:prstGeom prst="rect">
            <a:avLst/>
          </a:prstGeom>
          <a:noFill/>
          <a:ln>
            <a:noFill/>
          </a:ln>
        </p:spPr>
        <p:txBody>
          <a:bodyPr spcFirstLastPara="1" wrap="square" lIns="91425" tIns="45700" rIns="91425" bIns="45700" anchor="t" anchorCtr="0">
            <a:noAutofit/>
          </a:bodyPr>
          <a:lstStyle/>
          <a:p>
            <a:pPr marL="688975" lvl="0" indent="-688975" algn="l" rtl="0">
              <a:lnSpc>
                <a:spcPct val="100000"/>
              </a:lnSpc>
              <a:spcBef>
                <a:spcPts val="0"/>
              </a:spcBef>
              <a:spcAft>
                <a:spcPts val="0"/>
              </a:spcAft>
              <a:buSzPts val="3600"/>
              <a:buChar char="❖"/>
            </a:pPr>
            <a:r>
              <a:rPr lang="en-US" dirty="0">
                <a:effectLst>
                  <a:outerShdw blurRad="38100" dist="38100" dir="2700000" algn="tl">
                    <a:srgbClr val="000000">
                      <a:alpha val="43137"/>
                    </a:srgbClr>
                  </a:outerShdw>
                </a:effectLst>
              </a:rPr>
              <a:t>“If your income was $10,000/year more, then your loan would have been approved”</a:t>
            </a:r>
            <a:endParaRPr dirty="0">
              <a:effectLst>
                <a:outerShdw blurRad="38100" dist="38100" dir="2700000" algn="tl">
                  <a:srgbClr val="000000">
                    <a:alpha val="43137"/>
                  </a:srgbClr>
                </a:outerShdw>
              </a:effectLst>
            </a:endParaRPr>
          </a:p>
          <a:p>
            <a:pPr marL="688975" lvl="0" indent="-688975" algn="l" rtl="0">
              <a:lnSpc>
                <a:spcPct val="100000"/>
              </a:lnSpc>
              <a:spcBef>
                <a:spcPts val="4200"/>
              </a:spcBef>
              <a:spcAft>
                <a:spcPts val="0"/>
              </a:spcAft>
              <a:buSzPts val="3600"/>
              <a:buChar char="❖"/>
            </a:pPr>
            <a:r>
              <a:rPr lang="en-US" dirty="0">
                <a:effectLst>
                  <a:outerShdw blurRad="38100" dist="38100" dir="2700000" algn="tl">
                    <a:srgbClr val="000000">
                      <a:alpha val="43137"/>
                    </a:srgbClr>
                  </a:outerShdw>
                </a:effectLst>
              </a:rPr>
              <a:t>Explanation consistent with fair process  </a:t>
            </a:r>
            <a:endParaRPr dirty="0">
              <a:effectLst>
                <a:outerShdw blurRad="38100" dist="38100" dir="2700000" algn="tl">
                  <a:srgbClr val="000000">
                    <a:alpha val="43137"/>
                  </a:srgbClr>
                </a:outerShdw>
              </a:effectLst>
            </a:endParaRPr>
          </a:p>
          <a:p>
            <a:pPr marL="688975" lvl="0" indent="-485775" algn="l" rtl="0">
              <a:lnSpc>
                <a:spcPct val="90000"/>
              </a:lnSpc>
              <a:spcBef>
                <a:spcPts val="3600"/>
              </a:spcBef>
              <a:spcAft>
                <a:spcPts val="0"/>
              </a:spcAft>
              <a:buSzPts val="3200"/>
              <a:buNone/>
            </a:pPr>
            <a:endParaRPr dirty="0"/>
          </a:p>
          <a:p>
            <a:pPr marL="0" lvl="0" indent="0" algn="l" rtl="0">
              <a:lnSpc>
                <a:spcPct val="90000"/>
              </a:lnSpc>
              <a:spcBef>
                <a:spcPts val="2400"/>
              </a:spcBef>
              <a:spcAft>
                <a:spcPts val="0"/>
              </a:spcAft>
              <a:buSzPts val="3200"/>
              <a:buNone/>
            </a:pPr>
            <a:endParaRPr dirty="0"/>
          </a:p>
          <a:p>
            <a:pPr marL="519113" lvl="0" indent="-315913" algn="l" rtl="0">
              <a:lnSpc>
                <a:spcPct val="90000"/>
              </a:lnSpc>
              <a:spcBef>
                <a:spcPts val="2400"/>
              </a:spcBef>
              <a:spcAft>
                <a:spcPts val="0"/>
              </a:spcAft>
              <a:buSzPts val="3200"/>
              <a:buNone/>
            </a:pPr>
            <a:endParaRPr dirty="0"/>
          </a:p>
        </p:txBody>
      </p:sp>
      <p:sp>
        <p:nvSpPr>
          <p:cNvPr id="736" name="Google Shape;736;p91"/>
          <p:cNvSpPr txBox="1"/>
          <p:nvPr/>
        </p:nvSpPr>
        <p:spPr>
          <a:xfrm>
            <a:off x="7086600" y="6463718"/>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800"/>
              <a:buFont typeface="Calibri"/>
              <a:buNone/>
            </a:pPr>
            <a:fld id="{00000000-1234-1234-1234-123412341234}" type="slidenum">
              <a:rPr lang="en-US" sz="1800">
                <a:solidFill>
                  <a:srgbClr val="BFBFBF"/>
                </a:solidFill>
                <a:latin typeface="Calibri"/>
                <a:cs typeface="Calibri"/>
                <a:sym typeface="Calibri"/>
              </a:rPr>
              <a:t>24</a:t>
            </a:fld>
            <a:endParaRPr sz="1800" dirty="0">
              <a:solidFill>
                <a:srgbClr val="BFBFBF"/>
              </a:solidFill>
              <a:latin typeface="Calibri"/>
              <a:cs typeface="Calibri"/>
              <a:sym typeface="Calibri"/>
            </a:endParaRPr>
          </a:p>
        </p:txBody>
      </p:sp>
      <p:pic>
        <p:nvPicPr>
          <p:cNvPr id="5" name="Picture 4">
            <a:extLst>
              <a:ext uri="{FF2B5EF4-FFF2-40B4-BE49-F238E27FC236}">
                <a16:creationId xmlns:a16="http://schemas.microsoft.com/office/drawing/2014/main" id="{85D6978D-40FB-4C5E-B715-FA423CEFD69F}"/>
              </a:ext>
            </a:extLst>
          </p:cNvPr>
          <p:cNvPicPr>
            <a:picLocks noChangeAspect="1"/>
          </p:cNvPicPr>
          <p:nvPr/>
        </p:nvPicPr>
        <p:blipFill>
          <a:blip r:embed="rId3"/>
          <a:stretch>
            <a:fillRect/>
          </a:stretch>
        </p:blipFill>
        <p:spPr>
          <a:xfrm>
            <a:off x="0" y="6213514"/>
            <a:ext cx="9144000" cy="6603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4"/>
                                        </p:tgtEl>
                                        <p:attrNameLst>
                                          <p:attrName>style.visibility</p:attrName>
                                        </p:attrNameLst>
                                      </p:cBhvr>
                                      <p:to>
                                        <p:strVal val="visible"/>
                                      </p:to>
                                    </p:set>
                                    <p:animEffect transition="in" filter="fade">
                                      <p:cBhvr>
                                        <p:cTn id="7" dur="500"/>
                                        <p:tgtEl>
                                          <p:spTgt spid="73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 grpId="0"/>
      <p:bldP spid="73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pic>
        <p:nvPicPr>
          <p:cNvPr id="6" name="Picture 5">
            <a:extLst>
              <a:ext uri="{FF2B5EF4-FFF2-40B4-BE49-F238E27FC236}">
                <a16:creationId xmlns:a16="http://schemas.microsoft.com/office/drawing/2014/main" id="{2EFA86C3-48CC-4597-AB4D-0B82B70A9B4C}"/>
              </a:ext>
            </a:extLst>
          </p:cNvPr>
          <p:cNvPicPr>
            <a:picLocks noChangeAspect="1"/>
          </p:cNvPicPr>
          <p:nvPr/>
        </p:nvPicPr>
        <p:blipFill>
          <a:blip r:embed="rId3"/>
          <a:stretch>
            <a:fillRect/>
          </a:stretch>
        </p:blipFill>
        <p:spPr>
          <a:xfrm>
            <a:off x="0" y="6213514"/>
            <a:ext cx="9144000" cy="660321"/>
          </a:xfrm>
          <a:prstGeom prst="rect">
            <a:avLst/>
          </a:prstGeom>
        </p:spPr>
      </p:pic>
      <p:sp>
        <p:nvSpPr>
          <p:cNvPr id="391" name="Google Shape;391;p50"/>
          <p:cNvSpPr txBox="1"/>
          <p:nvPr/>
        </p:nvSpPr>
        <p:spPr>
          <a:xfrm>
            <a:off x="7086600" y="6552147"/>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25</a:t>
            </a:fld>
            <a:endParaRPr sz="1200" b="0" i="0" u="none" strike="noStrike" cap="none" dirty="0">
              <a:solidFill>
                <a:srgbClr val="BFBFBF"/>
              </a:solidFill>
              <a:latin typeface="Calibri"/>
              <a:ea typeface="Calibri"/>
              <a:cs typeface="Calibri"/>
              <a:sym typeface="Calibri"/>
            </a:endParaRPr>
          </a:p>
        </p:txBody>
      </p:sp>
      <p:sp>
        <p:nvSpPr>
          <p:cNvPr id="392" name="Google Shape;392;p50"/>
          <p:cNvSpPr txBox="1">
            <a:spLocks noGrp="1"/>
          </p:cNvSpPr>
          <p:nvPr>
            <p:ph type="title"/>
          </p:nvPr>
        </p:nvSpPr>
        <p:spPr>
          <a:xfrm>
            <a:off x="0" y="164441"/>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200"/>
              <a:buFont typeface="Arimo"/>
              <a:buNone/>
            </a:pPr>
            <a:r>
              <a:rPr lang="en-US" b="0" dirty="0">
                <a:effectLst>
                  <a:outerShdw blurRad="38100" dist="38100" dir="2700000" algn="tl">
                    <a:srgbClr val="000000">
                      <a:alpha val="43137"/>
                    </a:srgbClr>
                  </a:outerShdw>
                </a:effectLst>
              </a:rPr>
              <a:t>New Standards?</a:t>
            </a:r>
            <a:endParaRPr b="0" dirty="0">
              <a:effectLst>
                <a:outerShdw blurRad="38100" dist="38100" dir="2700000" algn="tl">
                  <a:srgbClr val="000000">
                    <a:alpha val="43137"/>
                  </a:srgbClr>
                </a:outerShdw>
              </a:effectLst>
            </a:endParaRPr>
          </a:p>
        </p:txBody>
      </p:sp>
      <p:sp>
        <p:nvSpPr>
          <p:cNvPr id="393" name="Google Shape;393;p50"/>
          <p:cNvSpPr/>
          <p:nvPr/>
        </p:nvSpPr>
        <p:spPr>
          <a:xfrm>
            <a:off x="486229" y="1153886"/>
            <a:ext cx="8244114" cy="34163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94" name="Google Shape;394;p50"/>
          <p:cNvPicPr preferRelativeResize="0"/>
          <p:nvPr/>
        </p:nvPicPr>
        <p:blipFill rotWithShape="1">
          <a:blip r:embed="rId4">
            <a:alphaModFix/>
          </a:blip>
          <a:srcRect/>
          <a:stretch/>
        </p:blipFill>
        <p:spPr>
          <a:xfrm>
            <a:off x="369126" y="615185"/>
            <a:ext cx="8396856" cy="5554888"/>
          </a:xfrm>
          <a:prstGeom prst="rect">
            <a:avLst/>
          </a:prstGeom>
          <a:noFill/>
          <a:ln>
            <a:noFill/>
          </a:ln>
          <a:effectLst>
            <a:outerShdw blurRad="50800" dist="38100" dir="2700000" algn="tl" rotWithShape="0">
              <a:srgbClr val="000000">
                <a:alpha val="40000"/>
              </a:srgbClr>
            </a:outerShdw>
          </a:effectLst>
        </p:spPr>
      </p:pic>
      <p:pic>
        <p:nvPicPr>
          <p:cNvPr id="7" name="Picture 6" descr="A picture containing wall, monitor&#10;&#10;Description automatically generated">
            <a:extLst>
              <a:ext uri="{FF2B5EF4-FFF2-40B4-BE49-F238E27FC236}">
                <a16:creationId xmlns:a16="http://schemas.microsoft.com/office/drawing/2014/main" id="{071699E1-06AD-4D6C-8900-77AC4366DC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500"/>
                                        <p:tgtEl>
                                          <p:spTgt spid="39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94"/>
                                        </p:tgtEl>
                                        <p:attrNameLst>
                                          <p:attrName>style.visibility</p:attrName>
                                        </p:attrNameLst>
                                      </p:cBhvr>
                                      <p:to>
                                        <p:strVal val="visible"/>
                                      </p:to>
                                    </p:set>
                                    <p:animEffect transition="in" filter="randombar(horizontal)">
                                      <p:cBhvr>
                                        <p:cTn id="11" dur="5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pic>
        <p:nvPicPr>
          <p:cNvPr id="8" name="Picture 7">
            <a:extLst>
              <a:ext uri="{FF2B5EF4-FFF2-40B4-BE49-F238E27FC236}">
                <a16:creationId xmlns:a16="http://schemas.microsoft.com/office/drawing/2014/main" id="{DEF0F410-BBDB-4E3E-93E1-93AB89B185FF}"/>
              </a:ext>
            </a:extLst>
          </p:cNvPr>
          <p:cNvPicPr>
            <a:picLocks noChangeAspect="1"/>
          </p:cNvPicPr>
          <p:nvPr/>
        </p:nvPicPr>
        <p:blipFill>
          <a:blip r:embed="rId3"/>
          <a:stretch>
            <a:fillRect/>
          </a:stretch>
        </p:blipFill>
        <p:spPr>
          <a:xfrm>
            <a:off x="0" y="6213514"/>
            <a:ext cx="9144000" cy="660321"/>
          </a:xfrm>
          <a:prstGeom prst="rect">
            <a:avLst/>
          </a:prstGeom>
        </p:spPr>
      </p:pic>
      <p:sp>
        <p:nvSpPr>
          <p:cNvPr id="339" name="Google Shape;339;p44"/>
          <p:cNvSpPr txBox="1">
            <a:spLocks noGrp="1"/>
          </p:cNvSpPr>
          <p:nvPr>
            <p:ph type="title"/>
          </p:nvPr>
        </p:nvSpPr>
        <p:spPr>
          <a:xfrm>
            <a:off x="0" y="138436"/>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400"/>
              <a:buFont typeface="Arimo"/>
              <a:buNone/>
            </a:pPr>
            <a:r>
              <a:rPr lang="en-US" b="0" dirty="0">
                <a:effectLst>
                  <a:outerShdw blurRad="38100" dist="38100" dir="2700000" algn="tl">
                    <a:srgbClr val="000000">
                      <a:alpha val="43137"/>
                    </a:srgbClr>
                  </a:outerShdw>
                </a:effectLst>
              </a:rPr>
              <a:t>New Standards?</a:t>
            </a:r>
            <a:endParaRPr b="0" dirty="0">
              <a:effectLst>
                <a:outerShdw blurRad="38100" dist="38100" dir="2700000" algn="tl">
                  <a:srgbClr val="000000">
                    <a:alpha val="43137"/>
                  </a:srgbClr>
                </a:outerShdw>
              </a:effectLst>
            </a:endParaRPr>
          </a:p>
        </p:txBody>
      </p:sp>
      <p:sp>
        <p:nvSpPr>
          <p:cNvPr id="340" name="Google Shape;340;p44"/>
          <p:cNvSpPr txBox="1">
            <a:spLocks noGrp="1"/>
          </p:cNvSpPr>
          <p:nvPr>
            <p:ph idx="1"/>
          </p:nvPr>
        </p:nvSpPr>
        <p:spPr>
          <a:xfrm>
            <a:off x="160808" y="2438401"/>
            <a:ext cx="8822384" cy="3407288"/>
          </a:xfrm>
          <a:prstGeom prst="rect">
            <a:avLst/>
          </a:prstGeom>
          <a:noFill/>
          <a:ln>
            <a:noFill/>
          </a:ln>
        </p:spPr>
        <p:txBody>
          <a:bodyPr spcFirstLastPara="1" wrap="square" lIns="91425" tIns="45700" rIns="91425" bIns="45700" anchor="t" anchorCtr="0">
            <a:noAutofit/>
          </a:bodyPr>
          <a:lstStyle/>
          <a:p>
            <a:pPr marL="168277" lvl="0" indent="0">
              <a:lnSpc>
                <a:spcPct val="100000"/>
              </a:lnSpc>
              <a:spcBef>
                <a:spcPts val="0"/>
              </a:spcBef>
              <a:buSzPts val="2800"/>
              <a:buNone/>
            </a:pPr>
            <a:endParaRPr lang="en-US" sz="2800" dirty="0"/>
          </a:p>
          <a:p>
            <a:pPr marL="168277" lvl="0" indent="0">
              <a:lnSpc>
                <a:spcPct val="100000"/>
              </a:lnSpc>
              <a:spcBef>
                <a:spcPts val="0"/>
              </a:spcBef>
              <a:buSzPts val="2800"/>
              <a:buNone/>
            </a:pPr>
            <a:r>
              <a:rPr lang="en-US" sz="2600" dirty="0">
                <a:effectLst>
                  <a:outerShdw blurRad="38100" dist="38100" dir="2700000" algn="tl">
                    <a:srgbClr val="000000">
                      <a:alpha val="43137"/>
                    </a:srgbClr>
                  </a:outerShdw>
                </a:effectLst>
              </a:rPr>
              <a:t>“Safety guidance activities and procedures should be performed during the concept phase of product development and </a:t>
            </a:r>
            <a:r>
              <a:rPr lang="en-US" sz="2600" dirty="0">
                <a:solidFill>
                  <a:srgbClr val="FFFF00"/>
                </a:solidFill>
                <a:effectLst>
                  <a:outerShdw blurRad="38100" dist="38100" dir="2700000" algn="tl">
                    <a:srgbClr val="000000">
                      <a:alpha val="43137"/>
                    </a:srgbClr>
                  </a:outerShdw>
                </a:effectLst>
              </a:rPr>
              <a:t>monitored at every major milestone </a:t>
            </a:r>
            <a:r>
              <a:rPr lang="en-US" sz="2600" dirty="0">
                <a:effectLst>
                  <a:outerShdw blurRad="38100" dist="38100" dir="2700000" algn="tl">
                    <a:srgbClr val="000000">
                      <a:alpha val="43137"/>
                    </a:srgbClr>
                  </a:outerShdw>
                </a:effectLst>
              </a:rPr>
              <a:t>as the product is manufactured, placed into use, experiences defects, flaws, vulnerabilities, malfunctions and compromises that are reported to the manufacturer, corrected, modified or updated after purchase, and </a:t>
            </a:r>
            <a:r>
              <a:rPr lang="en-US" sz="2600" dirty="0">
                <a:solidFill>
                  <a:srgbClr val="FFFF00"/>
                </a:solidFill>
                <a:effectLst>
                  <a:outerShdw blurRad="38100" dist="38100" dir="2700000" algn="tl">
                    <a:srgbClr val="000000">
                      <a:alpha val="43137"/>
                    </a:srgbClr>
                  </a:outerShdw>
                </a:effectLst>
              </a:rPr>
              <a:t>through end-of-life until recycled or discarded</a:t>
            </a:r>
            <a:r>
              <a:rPr lang="en-US" sz="2600" dirty="0">
                <a:effectLst>
                  <a:outerShdw blurRad="38100" dist="38100" dir="2700000" algn="tl">
                    <a:srgbClr val="000000">
                      <a:alpha val="43137"/>
                    </a:srgbClr>
                  </a:outerShdw>
                </a:effectLst>
              </a:rPr>
              <a:t>.’’</a:t>
            </a:r>
            <a:endParaRPr sz="2600" dirty="0">
              <a:effectLst>
                <a:outerShdw blurRad="38100" dist="38100" dir="2700000" algn="tl">
                  <a:srgbClr val="000000">
                    <a:alpha val="43137"/>
                  </a:srgbClr>
                </a:outerShdw>
              </a:effectLst>
            </a:endParaRPr>
          </a:p>
        </p:txBody>
      </p:sp>
      <p:sp>
        <p:nvSpPr>
          <p:cNvPr id="341" name="Google Shape;341;p44"/>
          <p:cNvSpPr txBox="1"/>
          <p:nvPr/>
        </p:nvSpPr>
        <p:spPr>
          <a:xfrm>
            <a:off x="7086600" y="6462619"/>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26</a:t>
            </a:fld>
            <a:endParaRPr sz="1200" b="0" i="0" u="none" strike="noStrike" cap="none" dirty="0">
              <a:solidFill>
                <a:srgbClr val="BFBFBF"/>
              </a:solidFill>
              <a:latin typeface="Calibri"/>
              <a:ea typeface="Calibri"/>
              <a:cs typeface="Calibri"/>
              <a:sym typeface="Calibri"/>
            </a:endParaRPr>
          </a:p>
        </p:txBody>
      </p:sp>
      <p:grpSp>
        <p:nvGrpSpPr>
          <p:cNvPr id="6" name="Group 5">
            <a:extLst>
              <a:ext uri="{FF2B5EF4-FFF2-40B4-BE49-F238E27FC236}">
                <a16:creationId xmlns:a16="http://schemas.microsoft.com/office/drawing/2014/main" id="{CB643C63-A40C-4A63-B2D8-42522C6A2B93}"/>
              </a:ext>
            </a:extLst>
          </p:cNvPr>
          <p:cNvGrpSpPr/>
          <p:nvPr/>
        </p:nvGrpSpPr>
        <p:grpSpPr>
          <a:xfrm>
            <a:off x="1767740" y="619145"/>
            <a:ext cx="5608520" cy="2223704"/>
            <a:chOff x="1998911" y="904972"/>
            <a:chExt cx="5041900" cy="2223704"/>
          </a:xfrm>
        </p:grpSpPr>
        <p:pic>
          <p:nvPicPr>
            <p:cNvPr id="5" name="Picture 4">
              <a:extLst>
                <a:ext uri="{FF2B5EF4-FFF2-40B4-BE49-F238E27FC236}">
                  <a16:creationId xmlns:a16="http://schemas.microsoft.com/office/drawing/2014/main" id="{DF61B477-BB62-4DEC-80A7-433C50752AEE}"/>
                </a:ext>
              </a:extLst>
            </p:cNvPr>
            <p:cNvPicPr>
              <a:picLocks noChangeAspect="1"/>
            </p:cNvPicPr>
            <p:nvPr/>
          </p:nvPicPr>
          <p:blipFill rotWithShape="1">
            <a:blip r:embed="rId4"/>
            <a:srcRect t="2414" b="44826"/>
            <a:stretch/>
          </p:blipFill>
          <p:spPr>
            <a:xfrm>
              <a:off x="1998911" y="904972"/>
              <a:ext cx="5041900" cy="1418237"/>
            </a:xfrm>
            <a:prstGeom prst="rect">
              <a:avLst/>
            </a:prstGeom>
          </p:spPr>
        </p:pic>
        <p:pic>
          <p:nvPicPr>
            <p:cNvPr id="9" name="Picture 8">
              <a:extLst>
                <a:ext uri="{FF2B5EF4-FFF2-40B4-BE49-F238E27FC236}">
                  <a16:creationId xmlns:a16="http://schemas.microsoft.com/office/drawing/2014/main" id="{4D19BBCC-504E-42DE-849C-B0D155720E9F}"/>
                </a:ext>
              </a:extLst>
            </p:cNvPr>
            <p:cNvPicPr>
              <a:picLocks noChangeAspect="1"/>
            </p:cNvPicPr>
            <p:nvPr/>
          </p:nvPicPr>
          <p:blipFill rotWithShape="1">
            <a:blip r:embed="rId4"/>
            <a:srcRect t="68985"/>
            <a:stretch/>
          </p:blipFill>
          <p:spPr>
            <a:xfrm>
              <a:off x="1998911" y="2294928"/>
              <a:ext cx="5041900" cy="833748"/>
            </a:xfrm>
            <a:prstGeom prst="rect">
              <a:avLst/>
            </a:prstGeom>
          </p:spPr>
        </p:pic>
      </p:grpSp>
      <p:pic>
        <p:nvPicPr>
          <p:cNvPr id="10" name="Picture 9" descr="A picture containing wall, monitor&#10;&#10;Description automatically generated">
            <a:extLst>
              <a:ext uri="{FF2B5EF4-FFF2-40B4-BE49-F238E27FC236}">
                <a16:creationId xmlns:a16="http://schemas.microsoft.com/office/drawing/2014/main" id="{D8CE9176-959B-498B-A919-8583B77C50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238919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500"/>
                                        <p:tgtEl>
                                          <p:spTgt spid="33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340">
                                            <p:txEl>
                                              <p:pRg st="1" end="1"/>
                                            </p:txEl>
                                          </p:spTgt>
                                        </p:tgtEl>
                                        <p:attrNameLst>
                                          <p:attrName>style.visibility</p:attrName>
                                        </p:attrNameLst>
                                      </p:cBhvr>
                                      <p:to>
                                        <p:strVal val="visible"/>
                                      </p:to>
                                    </p:set>
                                    <p:anim calcmode="lin" valueType="num">
                                      <p:cBhvr additive="base">
                                        <p:cTn id="14" dur="500" fill="hold"/>
                                        <p:tgtEl>
                                          <p:spTgt spid="340">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4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p:bldP spid="340"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pic>
        <p:nvPicPr>
          <p:cNvPr id="10" name="Picture 9">
            <a:extLst>
              <a:ext uri="{FF2B5EF4-FFF2-40B4-BE49-F238E27FC236}">
                <a16:creationId xmlns:a16="http://schemas.microsoft.com/office/drawing/2014/main" id="{E5EB7E1C-0102-4C3B-A902-51A3C78C918A}"/>
              </a:ext>
            </a:extLst>
          </p:cNvPr>
          <p:cNvPicPr>
            <a:picLocks noChangeAspect="1"/>
          </p:cNvPicPr>
          <p:nvPr/>
        </p:nvPicPr>
        <p:blipFill>
          <a:blip r:embed="rId3"/>
          <a:stretch>
            <a:fillRect/>
          </a:stretch>
        </p:blipFill>
        <p:spPr>
          <a:xfrm>
            <a:off x="0" y="6213514"/>
            <a:ext cx="9144000" cy="660321"/>
          </a:xfrm>
          <a:prstGeom prst="rect">
            <a:avLst/>
          </a:prstGeom>
        </p:spPr>
      </p:pic>
      <p:sp>
        <p:nvSpPr>
          <p:cNvPr id="339" name="Google Shape;339;p44"/>
          <p:cNvSpPr txBox="1">
            <a:spLocks noGrp="1"/>
          </p:cNvSpPr>
          <p:nvPr>
            <p:ph type="title"/>
          </p:nvPr>
        </p:nvSpPr>
        <p:spPr>
          <a:xfrm>
            <a:off x="0" y="221343"/>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400"/>
              <a:buFont typeface="Arimo"/>
              <a:buNone/>
            </a:pPr>
            <a:r>
              <a:rPr lang="en-US" b="0" dirty="0">
                <a:effectLst>
                  <a:outerShdw blurRad="38100" dist="38100" dir="2700000" algn="tl">
                    <a:srgbClr val="000000">
                      <a:alpha val="43137"/>
                    </a:srgbClr>
                  </a:outerShdw>
                </a:effectLst>
              </a:rPr>
              <a:t>New Standards?</a:t>
            </a:r>
            <a:endParaRPr b="0" dirty="0">
              <a:effectLst>
                <a:outerShdw blurRad="38100" dist="38100" dir="2700000" algn="tl">
                  <a:srgbClr val="000000">
                    <a:alpha val="43137"/>
                  </a:srgbClr>
                </a:outerShdw>
              </a:effectLst>
            </a:endParaRPr>
          </a:p>
        </p:txBody>
      </p:sp>
      <p:sp>
        <p:nvSpPr>
          <p:cNvPr id="340" name="Google Shape;340;p44"/>
          <p:cNvSpPr txBox="1">
            <a:spLocks noGrp="1"/>
          </p:cNvSpPr>
          <p:nvPr>
            <p:ph idx="1"/>
          </p:nvPr>
        </p:nvSpPr>
        <p:spPr>
          <a:xfrm>
            <a:off x="160808" y="2858224"/>
            <a:ext cx="8822384" cy="2914975"/>
          </a:xfrm>
          <a:prstGeom prst="rect">
            <a:avLst/>
          </a:prstGeom>
          <a:noFill/>
          <a:ln>
            <a:noFill/>
          </a:ln>
        </p:spPr>
        <p:txBody>
          <a:bodyPr spcFirstLastPara="1" wrap="square" lIns="91425" tIns="45700" rIns="91425" bIns="45700" anchor="t" anchorCtr="0">
            <a:noAutofit/>
          </a:bodyPr>
          <a:lstStyle/>
          <a:p>
            <a:pPr marL="168277" indent="0">
              <a:lnSpc>
                <a:spcPct val="100000"/>
              </a:lnSpc>
              <a:spcBef>
                <a:spcPts val="0"/>
              </a:spcBef>
              <a:buSzPts val="2800"/>
              <a:buNone/>
            </a:pPr>
            <a:r>
              <a:rPr lang="en-US" sz="2600" dirty="0">
                <a:effectLst>
                  <a:outerShdw blurRad="38100" dist="38100" dir="2700000" algn="tl">
                    <a:srgbClr val="000000">
                      <a:alpha val="43137"/>
                    </a:srgbClr>
                  </a:outerShdw>
                </a:effectLst>
              </a:rPr>
              <a:t>“Provide </a:t>
            </a:r>
            <a:r>
              <a:rPr lang="en-US" sz="2600" dirty="0">
                <a:solidFill>
                  <a:srgbClr val="FF0000"/>
                </a:solidFill>
                <a:effectLst>
                  <a:outerShdw blurRad="38100" dist="38100" dir="2700000" algn="tl">
                    <a:srgbClr val="000000">
                      <a:alpha val="43137"/>
                    </a:srgbClr>
                  </a:outerShdw>
                </a:effectLst>
              </a:rPr>
              <a:t>lifespan expectancies </a:t>
            </a:r>
            <a:r>
              <a:rPr lang="en-US" sz="2600" dirty="0">
                <a:effectLst>
                  <a:outerShdw blurRad="38100" dist="38100" dir="2700000" algn="tl">
                    <a:srgbClr val="000000">
                      <a:alpha val="43137"/>
                    </a:srgbClr>
                  </a:outerShdw>
                </a:effectLst>
              </a:rPr>
              <a:t>of products and the </a:t>
            </a:r>
            <a:r>
              <a:rPr lang="en-US" sz="2600" dirty="0">
                <a:solidFill>
                  <a:srgbClr val="FF0000"/>
                </a:solidFill>
                <a:effectLst>
                  <a:outerShdw blurRad="38100" dist="38100" dir="2700000" algn="tl">
                    <a:srgbClr val="000000">
                      <a:alpha val="43137"/>
                    </a:srgbClr>
                  </a:outerShdw>
                </a:effectLst>
              </a:rPr>
              <a:t>anticipated</a:t>
            </a:r>
            <a:r>
              <a:rPr lang="en-US" sz="2600" dirty="0">
                <a:solidFill>
                  <a:srgbClr val="FFFF00"/>
                </a:solidFill>
                <a:effectLst>
                  <a:outerShdw blurRad="38100" dist="38100" dir="2700000" algn="tl">
                    <a:srgbClr val="000000">
                      <a:alpha val="43137"/>
                    </a:srgbClr>
                  </a:outerShdw>
                </a:effectLst>
              </a:rPr>
              <a:t> </a:t>
            </a:r>
            <a:r>
              <a:rPr lang="en-US" sz="2600" dirty="0">
                <a:solidFill>
                  <a:srgbClr val="FF0000"/>
                </a:solidFill>
                <a:effectLst>
                  <a:outerShdw blurRad="38100" dist="38100" dir="2700000" algn="tl">
                    <a:srgbClr val="000000">
                      <a:alpha val="43137"/>
                    </a:srgbClr>
                  </a:outerShdw>
                </a:effectLst>
              </a:rPr>
              <a:t>duration of post-distribution support </a:t>
            </a:r>
            <a:r>
              <a:rPr lang="en-US" sz="2600" dirty="0">
                <a:effectLst>
                  <a:outerShdw blurRad="38100" dist="38100" dir="2700000" algn="tl">
                    <a:srgbClr val="000000">
                      <a:alpha val="43137"/>
                    </a:srgbClr>
                  </a:outerShdw>
                </a:effectLst>
              </a:rPr>
              <a:t>that will be provided by the manufacturer. Most importantly, provide an explicit statement of the </a:t>
            </a:r>
            <a:r>
              <a:rPr lang="en-US" sz="2600" dirty="0">
                <a:solidFill>
                  <a:srgbClr val="FF0000"/>
                </a:solidFill>
                <a:effectLst>
                  <a:outerShdw blurRad="38100" dist="38100" dir="2700000" algn="tl">
                    <a:srgbClr val="000000">
                      <a:alpha val="43137"/>
                    </a:srgbClr>
                  </a:outerShdw>
                </a:effectLst>
              </a:rPr>
              <a:t>potential hazards of using a product longer than its expected lifespan</a:t>
            </a:r>
            <a:r>
              <a:rPr lang="en-US" sz="2600" dirty="0">
                <a:effectLst>
                  <a:outerShdw blurRad="38100" dist="38100" dir="2700000" algn="tl">
                    <a:srgbClr val="000000">
                      <a:alpha val="43137"/>
                    </a:srgbClr>
                  </a:outerShdw>
                </a:effectLst>
              </a:rPr>
              <a:t>. Lifespan expectancies may not be known at the time of purchase, but can be provided to owners as an update when this information becomes known.”</a:t>
            </a:r>
            <a:endParaRPr sz="2600" dirty="0">
              <a:effectLst>
                <a:outerShdw blurRad="38100" dist="38100" dir="2700000" algn="tl">
                  <a:srgbClr val="000000">
                    <a:alpha val="43137"/>
                  </a:srgbClr>
                </a:outerShdw>
              </a:effectLst>
            </a:endParaRPr>
          </a:p>
        </p:txBody>
      </p:sp>
      <p:sp>
        <p:nvSpPr>
          <p:cNvPr id="341" name="Google Shape;341;p44"/>
          <p:cNvSpPr txBox="1"/>
          <p:nvPr/>
        </p:nvSpPr>
        <p:spPr>
          <a:xfrm>
            <a:off x="7086600" y="6454092"/>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27</a:t>
            </a:fld>
            <a:endParaRPr sz="1200" b="0" i="0" u="none" strike="noStrike" cap="none" dirty="0">
              <a:solidFill>
                <a:srgbClr val="BFBFBF"/>
              </a:solidFill>
              <a:latin typeface="Calibri"/>
              <a:ea typeface="Calibri"/>
              <a:cs typeface="Calibri"/>
              <a:sym typeface="Calibri"/>
            </a:endParaRPr>
          </a:p>
        </p:txBody>
      </p:sp>
      <p:grpSp>
        <p:nvGrpSpPr>
          <p:cNvPr id="7" name="Group 6">
            <a:extLst>
              <a:ext uri="{FF2B5EF4-FFF2-40B4-BE49-F238E27FC236}">
                <a16:creationId xmlns:a16="http://schemas.microsoft.com/office/drawing/2014/main" id="{26963372-0588-4DFD-9F70-741AF7F8426C}"/>
              </a:ext>
            </a:extLst>
          </p:cNvPr>
          <p:cNvGrpSpPr/>
          <p:nvPr/>
        </p:nvGrpSpPr>
        <p:grpSpPr>
          <a:xfrm>
            <a:off x="1767740" y="702052"/>
            <a:ext cx="5608520" cy="2223704"/>
            <a:chOff x="1998911" y="904972"/>
            <a:chExt cx="5041900" cy="2223704"/>
          </a:xfrm>
        </p:grpSpPr>
        <p:pic>
          <p:nvPicPr>
            <p:cNvPr id="8" name="Picture 7">
              <a:extLst>
                <a:ext uri="{FF2B5EF4-FFF2-40B4-BE49-F238E27FC236}">
                  <a16:creationId xmlns:a16="http://schemas.microsoft.com/office/drawing/2014/main" id="{0F46F481-5550-482D-A9C3-2A2EE69FBDF5}"/>
                </a:ext>
              </a:extLst>
            </p:cNvPr>
            <p:cNvPicPr>
              <a:picLocks noChangeAspect="1"/>
            </p:cNvPicPr>
            <p:nvPr/>
          </p:nvPicPr>
          <p:blipFill rotWithShape="1">
            <a:blip r:embed="rId4"/>
            <a:srcRect t="2414" b="44826"/>
            <a:stretch/>
          </p:blipFill>
          <p:spPr>
            <a:xfrm>
              <a:off x="1998911" y="904972"/>
              <a:ext cx="5041900" cy="1418237"/>
            </a:xfrm>
            <a:prstGeom prst="rect">
              <a:avLst/>
            </a:prstGeom>
          </p:spPr>
        </p:pic>
        <p:pic>
          <p:nvPicPr>
            <p:cNvPr id="9" name="Picture 8">
              <a:extLst>
                <a:ext uri="{FF2B5EF4-FFF2-40B4-BE49-F238E27FC236}">
                  <a16:creationId xmlns:a16="http://schemas.microsoft.com/office/drawing/2014/main" id="{779134B3-0C05-4CE6-9E60-66AB20545FB5}"/>
                </a:ext>
              </a:extLst>
            </p:cNvPr>
            <p:cNvPicPr>
              <a:picLocks noChangeAspect="1"/>
            </p:cNvPicPr>
            <p:nvPr/>
          </p:nvPicPr>
          <p:blipFill rotWithShape="1">
            <a:blip r:embed="rId4"/>
            <a:srcRect t="68985"/>
            <a:stretch/>
          </p:blipFill>
          <p:spPr>
            <a:xfrm>
              <a:off x="1998911" y="2294928"/>
              <a:ext cx="5041900" cy="833748"/>
            </a:xfrm>
            <a:prstGeom prst="rect">
              <a:avLst/>
            </a:prstGeom>
          </p:spPr>
        </p:pic>
      </p:grpSp>
      <p:pic>
        <p:nvPicPr>
          <p:cNvPr id="11" name="Picture 10" descr="A picture containing wall, monitor&#10;&#10;Description automatically generated">
            <a:extLst>
              <a:ext uri="{FF2B5EF4-FFF2-40B4-BE49-F238E27FC236}">
                <a16:creationId xmlns:a16="http://schemas.microsoft.com/office/drawing/2014/main" id="{729E19FA-D08B-427A-B1A8-927EA768D0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160392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500"/>
                                        <p:tgtEl>
                                          <p:spTgt spid="33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340">
                                            <p:txEl>
                                              <p:pRg st="0" end="0"/>
                                            </p:txEl>
                                          </p:spTgt>
                                        </p:tgtEl>
                                        <p:attrNameLst>
                                          <p:attrName>style.visibility</p:attrName>
                                        </p:attrNameLst>
                                      </p:cBhvr>
                                      <p:to>
                                        <p:strVal val="visible"/>
                                      </p:to>
                                    </p:set>
                                    <p:anim calcmode="lin" valueType="num">
                                      <p:cBhvr additive="base">
                                        <p:cTn id="14" dur="500" fill="hold"/>
                                        <p:tgtEl>
                                          <p:spTgt spid="340">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4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p:bldP spid="340"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2F847B-EF13-4CED-8D27-70F92D461219}"/>
              </a:ext>
            </a:extLst>
          </p:cNvPr>
          <p:cNvPicPr>
            <a:picLocks noChangeAspect="1"/>
          </p:cNvPicPr>
          <p:nvPr/>
        </p:nvPicPr>
        <p:blipFill>
          <a:blip r:embed="rId3"/>
          <a:stretch>
            <a:fillRect/>
          </a:stretch>
        </p:blipFill>
        <p:spPr>
          <a:xfrm>
            <a:off x="0" y="6086192"/>
            <a:ext cx="9144000" cy="787644"/>
          </a:xfrm>
          <a:prstGeom prst="rect">
            <a:avLst/>
          </a:prstGeom>
        </p:spPr>
      </p:pic>
      <p:pic>
        <p:nvPicPr>
          <p:cNvPr id="4" name="Picture 3">
            <a:extLst>
              <a:ext uri="{FF2B5EF4-FFF2-40B4-BE49-F238E27FC236}">
                <a16:creationId xmlns:a16="http://schemas.microsoft.com/office/drawing/2014/main" id="{8641A324-75F7-4D0F-BDA9-FCDC7B2DDFAB}"/>
              </a:ext>
            </a:extLst>
          </p:cNvPr>
          <p:cNvPicPr>
            <a:picLocks noChangeAspect="1"/>
          </p:cNvPicPr>
          <p:nvPr/>
        </p:nvPicPr>
        <p:blipFill rotWithShape="1">
          <a:blip r:embed="rId4"/>
          <a:srcRect l="13089" t="14771" r="51691" b="15948"/>
          <a:stretch/>
        </p:blipFill>
        <p:spPr>
          <a:xfrm>
            <a:off x="1922411" y="222800"/>
            <a:ext cx="5299178" cy="5863391"/>
          </a:xfrm>
          <a:prstGeom prst="rect">
            <a:avLst/>
          </a:prstGeom>
        </p:spPr>
      </p:pic>
      <p:sp>
        <p:nvSpPr>
          <p:cNvPr id="3" name="Google Shape;234;p31">
            <a:extLst>
              <a:ext uri="{FF2B5EF4-FFF2-40B4-BE49-F238E27FC236}">
                <a16:creationId xmlns:a16="http://schemas.microsoft.com/office/drawing/2014/main" id="{1E1338D6-5B17-483A-9BDB-8E7E0125270F}"/>
              </a:ext>
            </a:extLst>
          </p:cNvPr>
          <p:cNvSpPr txBox="1"/>
          <p:nvPr/>
        </p:nvSpPr>
        <p:spPr>
          <a:xfrm>
            <a:off x="7086600" y="6468159"/>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28</a:t>
            </a:fld>
            <a:endParaRPr sz="1200" b="0" i="0" u="none" strike="noStrike" cap="none">
              <a:solidFill>
                <a:srgbClr val="BFBFBF"/>
              </a:solidFill>
              <a:latin typeface="Calibri"/>
              <a:ea typeface="Calibri"/>
              <a:cs typeface="Calibri"/>
              <a:sym typeface="Calibri"/>
            </a:endParaRPr>
          </a:p>
        </p:txBody>
      </p:sp>
      <p:pic>
        <p:nvPicPr>
          <p:cNvPr id="6" name="Picture 5" descr="A picture containing wall, monitor&#10;&#10;Description automatically generated">
            <a:extLst>
              <a:ext uri="{FF2B5EF4-FFF2-40B4-BE49-F238E27FC236}">
                <a16:creationId xmlns:a16="http://schemas.microsoft.com/office/drawing/2014/main" id="{D9301E17-910B-481C-982B-25999C1C11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299127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pic>
        <p:nvPicPr>
          <p:cNvPr id="4" name="Picture 3">
            <a:extLst>
              <a:ext uri="{FF2B5EF4-FFF2-40B4-BE49-F238E27FC236}">
                <a16:creationId xmlns:a16="http://schemas.microsoft.com/office/drawing/2014/main" id="{308FEA82-09A5-442D-8019-C1EFA223DAE1}"/>
              </a:ext>
            </a:extLst>
          </p:cNvPr>
          <p:cNvPicPr>
            <a:picLocks noChangeAspect="1"/>
          </p:cNvPicPr>
          <p:nvPr/>
        </p:nvPicPr>
        <p:blipFill>
          <a:blip r:embed="rId3"/>
          <a:stretch>
            <a:fillRect/>
          </a:stretch>
        </p:blipFill>
        <p:spPr>
          <a:xfrm>
            <a:off x="0" y="6213514"/>
            <a:ext cx="9144000" cy="660321"/>
          </a:xfrm>
          <a:prstGeom prst="rect">
            <a:avLst/>
          </a:prstGeom>
        </p:spPr>
      </p:pic>
      <p:sp>
        <p:nvSpPr>
          <p:cNvPr id="487" name="Google Shape;487;p61"/>
          <p:cNvSpPr txBox="1">
            <a:spLocks noGrp="1"/>
          </p:cNvSpPr>
          <p:nvPr>
            <p:ph idx="1"/>
          </p:nvPr>
        </p:nvSpPr>
        <p:spPr>
          <a:xfrm>
            <a:off x="0" y="1618735"/>
            <a:ext cx="9144000" cy="2619634"/>
          </a:xfrm>
          <a:prstGeom prst="rect">
            <a:avLst/>
          </a:prstGeom>
          <a:noFill/>
          <a:ln>
            <a:noFill/>
          </a:ln>
        </p:spPr>
        <p:txBody>
          <a:bodyPr spcFirstLastPara="1" wrap="square" lIns="91425" tIns="45700" rIns="91425" bIns="45700" anchor="t" anchorCtr="0">
            <a:noAutofit/>
          </a:bodyPr>
          <a:lstStyle/>
          <a:p>
            <a:pPr marL="0" lvl="0" indent="0" algn="ctr">
              <a:spcBef>
                <a:spcPts val="0"/>
              </a:spcBef>
              <a:buClr>
                <a:srgbClr val="FFFF00"/>
              </a:buClr>
              <a:buSzPts val="6000"/>
              <a:buNone/>
            </a:pPr>
            <a:r>
              <a:rPr lang="en-US" sz="4400" dirty="0">
                <a:effectLst>
                  <a:outerShdw blurRad="38100" dist="38100" dir="2700000" algn="tl">
                    <a:srgbClr val="000000">
                      <a:alpha val="43137"/>
                    </a:srgbClr>
                  </a:outerShdw>
                </a:effectLst>
                <a:latin typeface="Arimo"/>
                <a:ea typeface="Arimo"/>
                <a:cs typeface="Arimo"/>
              </a:rPr>
              <a:t>What standard would apply</a:t>
            </a:r>
            <a:br>
              <a:rPr lang="en-US" sz="4400" dirty="0">
                <a:effectLst>
                  <a:outerShdw blurRad="38100" dist="38100" dir="2700000" algn="tl">
                    <a:srgbClr val="000000">
                      <a:alpha val="43137"/>
                    </a:srgbClr>
                  </a:outerShdw>
                </a:effectLst>
                <a:latin typeface="Arimo"/>
                <a:ea typeface="Arimo"/>
                <a:cs typeface="Arimo"/>
              </a:rPr>
            </a:br>
            <a:r>
              <a:rPr lang="en-US" sz="4400" dirty="0">
                <a:effectLst>
                  <a:outerShdw blurRad="38100" dist="38100" dir="2700000" algn="tl">
                    <a:srgbClr val="000000">
                      <a:alpha val="43137"/>
                    </a:srgbClr>
                  </a:outerShdw>
                </a:effectLst>
                <a:latin typeface="Arimo"/>
                <a:ea typeface="Arimo"/>
                <a:cs typeface="Arimo"/>
              </a:rPr>
              <a:t>if a human was doing</a:t>
            </a:r>
            <a:br>
              <a:rPr lang="en-US" sz="4400" dirty="0">
                <a:effectLst>
                  <a:outerShdw blurRad="38100" dist="38100" dir="2700000" algn="tl">
                    <a:srgbClr val="000000">
                      <a:alpha val="43137"/>
                    </a:srgbClr>
                  </a:outerShdw>
                </a:effectLst>
                <a:latin typeface="Arimo"/>
                <a:ea typeface="Arimo"/>
                <a:cs typeface="Arimo"/>
              </a:rPr>
            </a:br>
            <a:r>
              <a:rPr lang="en-US" sz="4400" dirty="0">
                <a:effectLst>
                  <a:outerShdw blurRad="38100" dist="38100" dir="2700000" algn="tl">
                    <a:srgbClr val="000000">
                      <a:alpha val="43137"/>
                    </a:srgbClr>
                  </a:outerShdw>
                </a:effectLst>
                <a:latin typeface="Arimo"/>
                <a:ea typeface="Arimo"/>
                <a:cs typeface="Arimo"/>
              </a:rPr>
              <a:t>what AI is? </a:t>
            </a:r>
            <a:endParaRPr sz="4400" dirty="0">
              <a:effectLst>
                <a:outerShdw blurRad="38100" dist="38100" dir="2700000" algn="tl">
                  <a:srgbClr val="000000">
                    <a:alpha val="43137"/>
                  </a:srgbClr>
                </a:outerShdw>
              </a:effectLst>
              <a:latin typeface="Arimo"/>
              <a:ea typeface="Arimo"/>
              <a:cs typeface="Arimo"/>
            </a:endParaRPr>
          </a:p>
          <a:p>
            <a:pPr marL="0" lvl="0" indent="0" algn="ctr" rtl="0">
              <a:lnSpc>
                <a:spcPct val="90000"/>
              </a:lnSpc>
              <a:spcBef>
                <a:spcPts val="2400"/>
              </a:spcBef>
              <a:spcAft>
                <a:spcPts val="0"/>
              </a:spcAft>
              <a:buSzPts val="3200"/>
              <a:buNone/>
            </a:pPr>
            <a:endParaRPr dirty="0"/>
          </a:p>
        </p:txBody>
      </p:sp>
      <p:sp>
        <p:nvSpPr>
          <p:cNvPr id="488" name="Google Shape;488;p61"/>
          <p:cNvSpPr txBox="1"/>
          <p:nvPr/>
        </p:nvSpPr>
        <p:spPr>
          <a:xfrm>
            <a:off x="7086600" y="6492871"/>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29</a:t>
            </a:fld>
            <a:endParaRPr sz="1200" b="0" i="0" u="none" strike="noStrike" cap="none" dirty="0">
              <a:solidFill>
                <a:srgbClr val="BFBFBF"/>
              </a:solidFill>
              <a:latin typeface="Calibri"/>
              <a:ea typeface="Calibri"/>
              <a:cs typeface="Calibri"/>
              <a:sym typeface="Calibri"/>
            </a:endParaRPr>
          </a:p>
        </p:txBody>
      </p:sp>
      <p:pic>
        <p:nvPicPr>
          <p:cNvPr id="5" name="Picture 4" descr="A picture containing wall, monitor&#10;&#10;Description automatically generated">
            <a:extLst>
              <a:ext uri="{FF2B5EF4-FFF2-40B4-BE49-F238E27FC236}">
                <a16:creationId xmlns:a16="http://schemas.microsoft.com/office/drawing/2014/main" id="{17F3B1B7-618B-4841-98BD-0716212FE5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7">
                                            <p:txEl>
                                              <p:pRg st="0" end="0"/>
                                            </p:txEl>
                                          </p:spTgt>
                                        </p:tgtEl>
                                        <p:attrNameLst>
                                          <p:attrName>style.visibility</p:attrName>
                                        </p:attrNameLst>
                                      </p:cBhvr>
                                      <p:to>
                                        <p:strVal val="visible"/>
                                      </p:to>
                                    </p:set>
                                    <p:anim calcmode="lin" valueType="num">
                                      <p:cBhvr additive="base">
                                        <p:cTn id="7" dur="500" fill="hold"/>
                                        <p:tgtEl>
                                          <p:spTgt spid="4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pic>
        <p:nvPicPr>
          <p:cNvPr id="6" name="Picture 5">
            <a:extLst>
              <a:ext uri="{FF2B5EF4-FFF2-40B4-BE49-F238E27FC236}">
                <a16:creationId xmlns:a16="http://schemas.microsoft.com/office/drawing/2014/main" id="{A3E89A30-B036-4002-9A77-9D50626D1A1B}"/>
              </a:ext>
            </a:extLst>
          </p:cNvPr>
          <p:cNvPicPr>
            <a:picLocks noChangeAspect="1"/>
          </p:cNvPicPr>
          <p:nvPr/>
        </p:nvPicPr>
        <p:blipFill>
          <a:blip r:embed="rId3"/>
          <a:stretch>
            <a:fillRect/>
          </a:stretch>
        </p:blipFill>
        <p:spPr>
          <a:xfrm>
            <a:off x="0" y="6213514"/>
            <a:ext cx="9144000" cy="660321"/>
          </a:xfrm>
          <a:prstGeom prst="rect">
            <a:avLst/>
          </a:prstGeom>
        </p:spPr>
      </p:pic>
      <p:sp>
        <p:nvSpPr>
          <p:cNvPr id="124" name="Google Shape;124;p18"/>
          <p:cNvSpPr txBox="1">
            <a:spLocks noGrp="1"/>
          </p:cNvSpPr>
          <p:nvPr>
            <p:ph type="body" idx="1"/>
          </p:nvPr>
        </p:nvSpPr>
        <p:spPr>
          <a:xfrm>
            <a:off x="1" y="1487556"/>
            <a:ext cx="9144000" cy="737400"/>
          </a:xfrm>
          <a:prstGeom prst="rect">
            <a:avLst/>
          </a:prstGeom>
          <a:noFill/>
          <a:ln>
            <a:noFill/>
          </a:ln>
        </p:spPr>
        <p:txBody>
          <a:bodyPr spcFirstLastPara="1" wrap="square" lIns="91425" tIns="45700" rIns="91425" bIns="45700" anchor="t" anchorCtr="1">
            <a:noAutofit/>
          </a:bodyPr>
          <a:lstStyle/>
          <a:p>
            <a:pPr marL="0" lvl="0" indent="0" algn="ctr" rtl="0">
              <a:lnSpc>
                <a:spcPct val="90000"/>
              </a:lnSpc>
              <a:spcBef>
                <a:spcPts val="0"/>
              </a:spcBef>
              <a:spcAft>
                <a:spcPts val="0"/>
              </a:spcAft>
              <a:buSzPts val="6000"/>
              <a:buNone/>
            </a:pPr>
            <a:endParaRPr sz="1800" cap="small" dirty="0">
              <a:solidFill>
                <a:srgbClr val="FFFF99"/>
              </a:solidFill>
              <a:latin typeface="Arimo"/>
              <a:ea typeface="Arimo"/>
              <a:cs typeface="Arimo"/>
              <a:sym typeface="Arimo"/>
            </a:endParaRPr>
          </a:p>
          <a:p>
            <a:pPr marL="0" lvl="0" indent="0" algn="ctr">
              <a:spcBef>
                <a:spcPts val="0"/>
              </a:spcBef>
              <a:buSzPts val="6000"/>
              <a:buNone/>
            </a:pPr>
            <a:endParaRPr lang="en-US" sz="3000" cap="small" dirty="0">
              <a:solidFill>
                <a:srgbClr val="FFFF99"/>
              </a:solidFill>
              <a:latin typeface="Arimo"/>
              <a:ea typeface="Arimo"/>
              <a:cs typeface="Arimo"/>
              <a:sym typeface="Arimo"/>
            </a:endParaRPr>
          </a:p>
          <a:p>
            <a:pPr marL="0" lvl="0" indent="0" algn="ctr">
              <a:spcBef>
                <a:spcPts val="0"/>
              </a:spcBef>
              <a:buSzPts val="6000"/>
              <a:buNone/>
            </a:pPr>
            <a:endParaRPr sz="3000" cap="small" dirty="0">
              <a:solidFill>
                <a:srgbClr val="FFFF99"/>
              </a:solidFill>
              <a:latin typeface="Arimo"/>
              <a:ea typeface="Arimo"/>
              <a:cs typeface="Arimo"/>
              <a:sym typeface="Arimo"/>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07" y="1325420"/>
            <a:ext cx="8748986" cy="3510532"/>
          </a:xfrm>
          <a:prstGeom prst="rect">
            <a:avLst/>
          </a:prstGeom>
          <a:ln w="12700">
            <a:solidFill>
              <a:schemeClr val="tx1"/>
            </a:solidFill>
          </a:ln>
          <a:effectLst>
            <a:outerShdw blurRad="50800" dist="38100" dir="2700000" algn="tl" rotWithShape="0">
              <a:prstClr val="black">
                <a:alpha val="40000"/>
              </a:prstClr>
            </a:outerShdw>
          </a:effectLst>
        </p:spPr>
      </p:pic>
      <p:sp>
        <p:nvSpPr>
          <p:cNvPr id="5" name="Google Shape;234;p31">
            <a:extLst>
              <a:ext uri="{FF2B5EF4-FFF2-40B4-BE49-F238E27FC236}">
                <a16:creationId xmlns:a16="http://schemas.microsoft.com/office/drawing/2014/main" id="{7FE365CA-E161-47C6-A26E-380CD6167066}"/>
              </a:ext>
            </a:extLst>
          </p:cNvPr>
          <p:cNvSpPr txBox="1"/>
          <p:nvPr/>
        </p:nvSpPr>
        <p:spPr>
          <a:xfrm>
            <a:off x="6988526" y="6385967"/>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3</a:t>
            </a:fld>
            <a:endParaRPr sz="1200" b="0" i="0" u="none" strike="noStrike" cap="none">
              <a:solidFill>
                <a:srgbClr val="BFBFBF"/>
              </a:solidFill>
              <a:latin typeface="Calibri"/>
              <a:ea typeface="Calibri"/>
              <a:cs typeface="Calibri"/>
              <a:sym typeface="Calibri"/>
            </a:endParaRPr>
          </a:p>
        </p:txBody>
      </p:sp>
      <p:pic>
        <p:nvPicPr>
          <p:cNvPr id="7" name="Picture 6" descr="A picture containing wall, monitor&#10;&#10;Description automatically generated">
            <a:extLst>
              <a:ext uri="{FF2B5EF4-FFF2-40B4-BE49-F238E27FC236}">
                <a16:creationId xmlns:a16="http://schemas.microsoft.com/office/drawing/2014/main" id="{293E2BF7-E541-4A9F-B9FF-2C264EF411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102061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pic>
        <p:nvPicPr>
          <p:cNvPr id="6" name="Picture 5">
            <a:extLst>
              <a:ext uri="{FF2B5EF4-FFF2-40B4-BE49-F238E27FC236}">
                <a16:creationId xmlns:a16="http://schemas.microsoft.com/office/drawing/2014/main" id="{457BE0F3-2944-4740-95F7-DEAF5EA146EE}"/>
              </a:ext>
            </a:extLst>
          </p:cNvPr>
          <p:cNvPicPr>
            <a:picLocks noChangeAspect="1"/>
          </p:cNvPicPr>
          <p:nvPr/>
        </p:nvPicPr>
        <p:blipFill>
          <a:blip r:embed="rId3"/>
          <a:stretch>
            <a:fillRect/>
          </a:stretch>
        </p:blipFill>
        <p:spPr>
          <a:xfrm>
            <a:off x="0" y="6213514"/>
            <a:ext cx="9144000" cy="660321"/>
          </a:xfrm>
          <a:prstGeom prst="rect">
            <a:avLst/>
          </a:prstGeom>
        </p:spPr>
      </p:pic>
      <p:sp>
        <p:nvSpPr>
          <p:cNvPr id="493" name="Google Shape;493;p62"/>
          <p:cNvSpPr txBox="1">
            <a:spLocks noGrp="1"/>
          </p:cNvSpPr>
          <p:nvPr>
            <p:ph type="title"/>
          </p:nvPr>
        </p:nvSpPr>
        <p:spPr>
          <a:xfrm>
            <a:off x="0" y="294593"/>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400"/>
              <a:buFont typeface="Arimo"/>
              <a:buNone/>
            </a:pPr>
            <a:r>
              <a:rPr lang="en-US" b="0" dirty="0">
                <a:effectLst>
                  <a:outerShdw blurRad="38100" dist="38100" dir="2700000" algn="tl">
                    <a:srgbClr val="000000">
                      <a:alpha val="43137"/>
                    </a:srgbClr>
                  </a:outerShdw>
                </a:effectLst>
              </a:rPr>
              <a:t>AI &amp; Law</a:t>
            </a:r>
            <a:endParaRPr b="0" dirty="0">
              <a:effectLst>
                <a:outerShdw blurRad="38100" dist="38100" dir="2700000" algn="tl">
                  <a:srgbClr val="000000">
                    <a:alpha val="43137"/>
                  </a:srgbClr>
                </a:outerShdw>
              </a:effectLst>
            </a:endParaRPr>
          </a:p>
        </p:txBody>
      </p:sp>
      <p:sp>
        <p:nvSpPr>
          <p:cNvPr id="494" name="Google Shape;494;p62"/>
          <p:cNvSpPr txBox="1">
            <a:spLocks noGrp="1"/>
          </p:cNvSpPr>
          <p:nvPr>
            <p:ph idx="1"/>
          </p:nvPr>
        </p:nvSpPr>
        <p:spPr>
          <a:xfrm>
            <a:off x="277790" y="1052560"/>
            <a:ext cx="8588416" cy="1092938"/>
          </a:xfrm>
          <a:prstGeom prst="rect">
            <a:avLst/>
          </a:prstGeom>
          <a:noFill/>
          <a:ln>
            <a:noFill/>
          </a:ln>
        </p:spPr>
        <p:txBody>
          <a:bodyPr spcFirstLastPara="1" wrap="square" lIns="91425" tIns="45700" rIns="91425" bIns="45700" anchor="t" anchorCtr="0">
            <a:noAutofit/>
          </a:bodyPr>
          <a:lstStyle/>
          <a:p>
            <a:pPr marL="168277" lvl="0" indent="0" algn="l" rtl="0">
              <a:lnSpc>
                <a:spcPct val="90000"/>
              </a:lnSpc>
              <a:spcBef>
                <a:spcPts val="0"/>
              </a:spcBef>
              <a:spcAft>
                <a:spcPts val="0"/>
              </a:spcAft>
              <a:buSzPts val="3600"/>
              <a:buNone/>
            </a:pPr>
            <a:r>
              <a:rPr lang="en-US" sz="3600" dirty="0">
                <a:effectLst>
                  <a:outerShdw blurRad="38100" dist="38100" dir="2700000" algn="tl">
                    <a:srgbClr val="000000">
                      <a:alpha val="43137"/>
                    </a:srgbClr>
                  </a:outerShdw>
                </a:effectLst>
              </a:rPr>
              <a:t>Difference between sensor and software causing crash?   </a:t>
            </a:r>
            <a:endParaRPr dirty="0">
              <a:effectLst>
                <a:outerShdw blurRad="38100" dist="38100" dir="2700000" algn="tl">
                  <a:srgbClr val="000000">
                    <a:alpha val="43137"/>
                  </a:srgbClr>
                </a:outerShdw>
              </a:effectLst>
            </a:endParaRPr>
          </a:p>
          <a:p>
            <a:pPr marL="688972" lvl="0" indent="-317495" algn="l" rtl="0">
              <a:lnSpc>
                <a:spcPct val="90000"/>
              </a:lnSpc>
              <a:spcBef>
                <a:spcPts val="2400"/>
              </a:spcBef>
              <a:spcAft>
                <a:spcPts val="0"/>
              </a:spcAft>
              <a:buSzPts val="3200"/>
              <a:buNone/>
            </a:pPr>
            <a:endParaRPr dirty="0"/>
          </a:p>
        </p:txBody>
      </p:sp>
      <p:sp>
        <p:nvSpPr>
          <p:cNvPr id="495" name="Google Shape;495;p62"/>
          <p:cNvSpPr txBox="1"/>
          <p:nvPr/>
        </p:nvSpPr>
        <p:spPr>
          <a:xfrm>
            <a:off x="7086600" y="6492871"/>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30</a:t>
            </a:fld>
            <a:endParaRPr sz="1200" b="0" i="0" u="none" strike="noStrike" cap="none" dirty="0">
              <a:solidFill>
                <a:srgbClr val="BFBFBF"/>
              </a:solidFill>
              <a:latin typeface="Calibri"/>
              <a:ea typeface="Calibri"/>
              <a:cs typeface="Calibri"/>
              <a:sym typeface="Calibri"/>
            </a:endParaRPr>
          </a:p>
        </p:txBody>
      </p:sp>
      <p:pic>
        <p:nvPicPr>
          <p:cNvPr id="496" name="Google Shape;496;p62"/>
          <p:cNvPicPr preferRelativeResize="0"/>
          <p:nvPr/>
        </p:nvPicPr>
        <p:blipFill rotWithShape="1">
          <a:blip r:embed="rId4">
            <a:alphaModFix/>
          </a:blip>
          <a:srcRect/>
          <a:stretch/>
        </p:blipFill>
        <p:spPr>
          <a:xfrm>
            <a:off x="1517637" y="2145498"/>
            <a:ext cx="6108721" cy="4041998"/>
          </a:xfrm>
          <a:prstGeom prst="rect">
            <a:avLst/>
          </a:prstGeom>
          <a:noFill/>
          <a:ln>
            <a:noFill/>
          </a:ln>
          <a:effectLst>
            <a:outerShdw blurRad="50800" dist="38100" dir="2700000" algn="tl" rotWithShape="0">
              <a:srgbClr val="000000">
                <a:alpha val="40000"/>
              </a:srgbClr>
            </a:outerShdw>
          </a:effectLst>
        </p:spPr>
      </p:pic>
      <p:pic>
        <p:nvPicPr>
          <p:cNvPr id="7" name="Picture 6" descr="A picture containing wall, monitor&#10;&#10;Description automatically generated">
            <a:extLst>
              <a:ext uri="{FF2B5EF4-FFF2-40B4-BE49-F238E27FC236}">
                <a16:creationId xmlns:a16="http://schemas.microsoft.com/office/drawing/2014/main" id="{1F0F47D8-22B3-4FC7-BEF1-6D5640A33C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3"/>
                                        </p:tgtEl>
                                        <p:attrNameLst>
                                          <p:attrName>style.visibility</p:attrName>
                                        </p:attrNameLst>
                                      </p:cBhvr>
                                      <p:to>
                                        <p:strVal val="visible"/>
                                      </p:to>
                                    </p:set>
                                    <p:animEffect transition="in" filter="fade">
                                      <p:cBhvr>
                                        <p:cTn id="7" dur="500"/>
                                        <p:tgtEl>
                                          <p:spTgt spid="49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9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96"/>
                                        </p:tgtEl>
                                        <p:attrNameLst>
                                          <p:attrName>style.visibility</p:attrName>
                                        </p:attrNameLst>
                                      </p:cBhvr>
                                      <p:to>
                                        <p:strVal val="visible"/>
                                      </p:to>
                                    </p:set>
                                    <p:animEffect transition="in" filter="fade">
                                      <p:cBhvr>
                                        <p:cTn id="14" dur="1000"/>
                                        <p:tgtEl>
                                          <p:spTgt spid="496"/>
                                        </p:tgtEl>
                                      </p:cBhvr>
                                    </p:animEffect>
                                    <p:anim calcmode="lin" valueType="num">
                                      <p:cBhvr>
                                        <p:cTn id="15" dur="1000" fill="hold"/>
                                        <p:tgtEl>
                                          <p:spTgt spid="496"/>
                                        </p:tgtEl>
                                        <p:attrNameLst>
                                          <p:attrName>ppt_x</p:attrName>
                                        </p:attrNameLst>
                                      </p:cBhvr>
                                      <p:tavLst>
                                        <p:tav tm="0">
                                          <p:val>
                                            <p:strVal val="#ppt_x"/>
                                          </p:val>
                                        </p:tav>
                                        <p:tav tm="100000">
                                          <p:val>
                                            <p:strVal val="#ppt_x"/>
                                          </p:val>
                                        </p:tav>
                                      </p:tavLst>
                                    </p:anim>
                                    <p:anim calcmode="lin" valueType="num">
                                      <p:cBhvr>
                                        <p:cTn id="16" dur="1000" fill="hold"/>
                                        <p:tgtEl>
                                          <p:spTgt spid="4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p:bldP spid="494"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pic>
        <p:nvPicPr>
          <p:cNvPr id="5" name="Picture 4">
            <a:extLst>
              <a:ext uri="{FF2B5EF4-FFF2-40B4-BE49-F238E27FC236}">
                <a16:creationId xmlns:a16="http://schemas.microsoft.com/office/drawing/2014/main" id="{6C8FF22B-3728-4F39-A078-8B0E705C3775}"/>
              </a:ext>
            </a:extLst>
          </p:cNvPr>
          <p:cNvPicPr>
            <a:picLocks noChangeAspect="1"/>
          </p:cNvPicPr>
          <p:nvPr/>
        </p:nvPicPr>
        <p:blipFill>
          <a:blip r:embed="rId3"/>
          <a:stretch>
            <a:fillRect/>
          </a:stretch>
        </p:blipFill>
        <p:spPr>
          <a:xfrm>
            <a:off x="0" y="6213514"/>
            <a:ext cx="9144000" cy="660321"/>
          </a:xfrm>
          <a:prstGeom prst="rect">
            <a:avLst/>
          </a:prstGeom>
        </p:spPr>
      </p:pic>
      <p:sp>
        <p:nvSpPr>
          <p:cNvPr id="502" name="Google Shape;502;p63"/>
          <p:cNvSpPr txBox="1">
            <a:spLocks noGrp="1"/>
          </p:cNvSpPr>
          <p:nvPr>
            <p:ph type="title"/>
          </p:nvPr>
        </p:nvSpPr>
        <p:spPr>
          <a:xfrm>
            <a:off x="0" y="140771"/>
            <a:ext cx="9144000" cy="855688"/>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400"/>
              <a:buFont typeface="Arimo"/>
              <a:buNone/>
            </a:pPr>
            <a:r>
              <a:rPr lang="en-US" b="0" dirty="0">
                <a:effectLst>
                  <a:outerShdw blurRad="38100" dist="38100" dir="2700000" algn="tl">
                    <a:srgbClr val="000000">
                      <a:alpha val="43137"/>
                    </a:srgbClr>
                  </a:outerShdw>
                </a:effectLst>
              </a:rPr>
              <a:t>Negligence</a:t>
            </a:r>
            <a:endParaRPr b="0" dirty="0">
              <a:effectLst>
                <a:outerShdw blurRad="38100" dist="38100" dir="2700000" algn="tl">
                  <a:srgbClr val="000000">
                    <a:alpha val="43137"/>
                  </a:srgbClr>
                </a:outerShdw>
              </a:effectLst>
            </a:endParaRPr>
          </a:p>
        </p:txBody>
      </p:sp>
      <p:sp>
        <p:nvSpPr>
          <p:cNvPr id="503" name="Google Shape;503;p63"/>
          <p:cNvSpPr txBox="1">
            <a:spLocks noGrp="1"/>
          </p:cNvSpPr>
          <p:nvPr>
            <p:ph idx="1"/>
          </p:nvPr>
        </p:nvSpPr>
        <p:spPr>
          <a:xfrm>
            <a:off x="306593" y="1156198"/>
            <a:ext cx="8530814" cy="5249731"/>
          </a:xfrm>
          <a:prstGeom prst="rect">
            <a:avLst/>
          </a:prstGeom>
          <a:noFill/>
          <a:ln>
            <a:noFill/>
          </a:ln>
        </p:spPr>
        <p:txBody>
          <a:bodyPr spcFirstLastPara="1" wrap="square" lIns="91425" tIns="45700" rIns="91425" bIns="45700" anchor="t" anchorCtr="0">
            <a:noAutofit/>
          </a:bodyPr>
          <a:lstStyle/>
          <a:p>
            <a:pPr lvl="0" indent="-457200">
              <a:lnSpc>
                <a:spcPct val="100000"/>
              </a:lnSpc>
              <a:spcBef>
                <a:spcPts val="0"/>
              </a:spcBef>
              <a:spcAft>
                <a:spcPts val="2400"/>
              </a:spcAft>
              <a:buFont typeface="Wingdings" panose="05000000000000000000" pitchFamily="2" charset="2"/>
              <a:buChar char="ü"/>
            </a:pPr>
            <a:r>
              <a:rPr lang="en-US" dirty="0">
                <a:effectLst>
                  <a:outerShdw blurRad="38100" dist="38100" dir="2700000" algn="tl">
                    <a:srgbClr val="000000">
                      <a:alpha val="43137"/>
                    </a:srgbClr>
                  </a:outerShdw>
                </a:effectLst>
              </a:rPr>
              <a:t>Reasonable AI? </a:t>
            </a:r>
            <a:endParaRPr dirty="0">
              <a:effectLst>
                <a:outerShdw blurRad="38100" dist="38100" dir="2700000" algn="tl">
                  <a:srgbClr val="000000">
                    <a:alpha val="43137"/>
                  </a:srgbClr>
                </a:outerShdw>
              </a:effectLst>
            </a:endParaRPr>
          </a:p>
          <a:p>
            <a:pPr lvl="0" indent="-457200">
              <a:lnSpc>
                <a:spcPct val="100000"/>
              </a:lnSpc>
              <a:spcBef>
                <a:spcPts val="0"/>
              </a:spcBef>
              <a:spcAft>
                <a:spcPts val="2400"/>
              </a:spcAft>
              <a:buFont typeface="Wingdings" panose="05000000000000000000" pitchFamily="2" charset="2"/>
              <a:buChar char="ü"/>
            </a:pPr>
            <a:r>
              <a:rPr lang="en-US" dirty="0">
                <a:effectLst>
                  <a:outerShdw blurRad="38100" dist="38100" dir="2700000" algn="tl">
                    <a:srgbClr val="000000">
                      <a:alpha val="43137"/>
                    </a:srgbClr>
                  </a:outerShdw>
                </a:effectLst>
              </a:rPr>
              <a:t>Reasonable person + AI?</a:t>
            </a:r>
            <a:endParaRPr dirty="0">
              <a:effectLst>
                <a:outerShdw blurRad="38100" dist="38100" dir="2700000" algn="tl">
                  <a:srgbClr val="000000">
                    <a:alpha val="43137"/>
                  </a:srgbClr>
                </a:outerShdw>
              </a:effectLst>
            </a:endParaRPr>
          </a:p>
          <a:p>
            <a:pPr lvl="0" indent="-457200">
              <a:lnSpc>
                <a:spcPct val="100000"/>
              </a:lnSpc>
              <a:spcBef>
                <a:spcPts val="0"/>
              </a:spcBef>
              <a:spcAft>
                <a:spcPts val="2400"/>
              </a:spcAft>
              <a:buFont typeface="Wingdings" panose="05000000000000000000" pitchFamily="2" charset="2"/>
              <a:buChar char="ü"/>
            </a:pPr>
            <a:r>
              <a:rPr lang="en-US" dirty="0">
                <a:effectLst>
                  <a:outerShdw blurRad="38100" dist="38100" dir="2700000" algn="tl">
                    <a:srgbClr val="000000">
                      <a:alpha val="43137"/>
                    </a:srgbClr>
                  </a:outerShdw>
                </a:effectLst>
              </a:rPr>
              <a:t>Different standard if AI demonstrably safer/ efficient/productive?</a:t>
            </a:r>
            <a:endParaRPr dirty="0">
              <a:effectLst>
                <a:outerShdw blurRad="38100" dist="38100" dir="2700000" algn="tl">
                  <a:srgbClr val="000000">
                    <a:alpha val="43137"/>
                  </a:srgbClr>
                </a:outerShdw>
              </a:effectLst>
            </a:endParaRPr>
          </a:p>
          <a:p>
            <a:pPr lvl="0" indent="-457200">
              <a:lnSpc>
                <a:spcPct val="100000"/>
              </a:lnSpc>
              <a:spcBef>
                <a:spcPts val="0"/>
              </a:spcBef>
              <a:spcAft>
                <a:spcPts val="2400"/>
              </a:spcAft>
              <a:buFont typeface="Wingdings" panose="05000000000000000000" pitchFamily="2" charset="2"/>
              <a:buChar char="ü"/>
            </a:pPr>
            <a:r>
              <a:rPr lang="en-US" dirty="0">
                <a:effectLst>
                  <a:outerShdw blurRad="38100" dist="38100" dir="2700000" algn="tl">
                    <a:srgbClr val="000000">
                      <a:alpha val="43137"/>
                    </a:srgbClr>
                  </a:outerShdw>
                </a:effectLst>
              </a:rPr>
              <a:t>Shift burden? </a:t>
            </a:r>
            <a:r>
              <a:rPr lang="en-US" dirty="0"/>
              <a:t> </a:t>
            </a:r>
            <a:endParaRPr dirty="0"/>
          </a:p>
        </p:txBody>
      </p:sp>
      <p:sp>
        <p:nvSpPr>
          <p:cNvPr id="504" name="Google Shape;504;p63"/>
          <p:cNvSpPr txBox="1"/>
          <p:nvPr/>
        </p:nvSpPr>
        <p:spPr>
          <a:xfrm>
            <a:off x="7086600" y="6492871"/>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31</a:t>
            </a:fld>
            <a:endParaRPr sz="1200" b="0" i="0" u="none" strike="noStrike" cap="none">
              <a:solidFill>
                <a:srgbClr val="BFBFBF"/>
              </a:solidFill>
              <a:latin typeface="Calibri"/>
              <a:ea typeface="Calibri"/>
              <a:cs typeface="Calibri"/>
              <a:sym typeface="Calibri"/>
            </a:endParaRPr>
          </a:p>
        </p:txBody>
      </p:sp>
      <p:pic>
        <p:nvPicPr>
          <p:cNvPr id="6" name="Picture 5" descr="A picture containing wall, monitor&#10;&#10;Description automatically generated">
            <a:extLst>
              <a:ext uri="{FF2B5EF4-FFF2-40B4-BE49-F238E27FC236}">
                <a16:creationId xmlns:a16="http://schemas.microsoft.com/office/drawing/2014/main" id="{9D0F409D-BD7B-4C59-AF50-B47B24CF65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2"/>
                                        </p:tgtEl>
                                        <p:attrNameLst>
                                          <p:attrName>style.visibility</p:attrName>
                                        </p:attrNameLst>
                                      </p:cBhvr>
                                      <p:to>
                                        <p:strVal val="visible"/>
                                      </p:to>
                                    </p:set>
                                    <p:animEffect transition="in" filter="fade">
                                      <p:cBhvr>
                                        <p:cTn id="7" dur="500"/>
                                        <p:tgtEl>
                                          <p:spTgt spid="5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0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 grpId="0"/>
      <p:bldP spid="50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Shape 526"/>
        <p:cNvGrpSpPr/>
        <p:nvPr/>
      </p:nvGrpSpPr>
      <p:grpSpPr>
        <a:xfrm>
          <a:off x="0" y="0"/>
          <a:ext cx="0" cy="0"/>
          <a:chOff x="0" y="0"/>
          <a:chExt cx="0" cy="0"/>
        </a:xfrm>
      </p:grpSpPr>
      <p:pic>
        <p:nvPicPr>
          <p:cNvPr id="5" name="Picture 4">
            <a:extLst>
              <a:ext uri="{FF2B5EF4-FFF2-40B4-BE49-F238E27FC236}">
                <a16:creationId xmlns:a16="http://schemas.microsoft.com/office/drawing/2014/main" id="{1AA16683-AC1A-46F3-BD56-D2D1228CFFFA}"/>
              </a:ext>
            </a:extLst>
          </p:cNvPr>
          <p:cNvPicPr>
            <a:picLocks noChangeAspect="1"/>
          </p:cNvPicPr>
          <p:nvPr/>
        </p:nvPicPr>
        <p:blipFill>
          <a:blip r:embed="rId3"/>
          <a:stretch>
            <a:fillRect/>
          </a:stretch>
        </p:blipFill>
        <p:spPr>
          <a:xfrm>
            <a:off x="0" y="6049818"/>
            <a:ext cx="9144000" cy="824017"/>
          </a:xfrm>
          <a:prstGeom prst="rect">
            <a:avLst/>
          </a:prstGeom>
        </p:spPr>
      </p:pic>
      <p:sp>
        <p:nvSpPr>
          <p:cNvPr id="527" name="Google Shape;527;p66"/>
          <p:cNvSpPr txBox="1">
            <a:spLocks noGrp="1"/>
          </p:cNvSpPr>
          <p:nvPr>
            <p:ph type="title"/>
          </p:nvPr>
        </p:nvSpPr>
        <p:spPr>
          <a:xfrm>
            <a:off x="1461963" y="74031"/>
            <a:ext cx="6571343" cy="1049235"/>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000"/>
              <a:buFont typeface="Arimo"/>
              <a:buNone/>
            </a:pPr>
            <a:r>
              <a:rPr lang="en-US" b="0" dirty="0">
                <a:effectLst>
                  <a:outerShdw blurRad="38100" dist="38100" dir="2700000" algn="tl">
                    <a:srgbClr val="000000">
                      <a:alpha val="43137"/>
                    </a:srgbClr>
                  </a:outerShdw>
                </a:effectLst>
              </a:rPr>
              <a:t>Negligence v.</a:t>
            </a:r>
            <a:br>
              <a:rPr lang="en-US" b="0" dirty="0">
                <a:effectLst>
                  <a:outerShdw blurRad="38100" dist="38100" dir="2700000" algn="tl">
                    <a:srgbClr val="000000">
                      <a:alpha val="43137"/>
                    </a:srgbClr>
                  </a:outerShdw>
                </a:effectLst>
              </a:rPr>
            </a:br>
            <a:r>
              <a:rPr lang="en-US" b="0" dirty="0">
                <a:effectLst>
                  <a:outerShdw blurRad="38100" dist="38100" dir="2700000" algn="tl">
                    <a:srgbClr val="000000">
                      <a:alpha val="43137"/>
                    </a:srgbClr>
                  </a:outerShdw>
                </a:effectLst>
              </a:rPr>
              <a:t>Products Liability</a:t>
            </a:r>
            <a:endParaRPr b="0" dirty="0">
              <a:effectLst>
                <a:outerShdw blurRad="38100" dist="38100" dir="2700000" algn="tl">
                  <a:srgbClr val="000000">
                    <a:alpha val="43137"/>
                  </a:srgbClr>
                </a:outerShdw>
              </a:effectLst>
            </a:endParaRPr>
          </a:p>
        </p:txBody>
      </p:sp>
      <p:sp>
        <p:nvSpPr>
          <p:cNvPr id="528" name="Google Shape;528;p66"/>
          <p:cNvSpPr txBox="1">
            <a:spLocks noGrp="1"/>
          </p:cNvSpPr>
          <p:nvPr>
            <p:ph idx="1"/>
          </p:nvPr>
        </p:nvSpPr>
        <p:spPr>
          <a:xfrm>
            <a:off x="245846" y="2032000"/>
            <a:ext cx="8250454" cy="3900784"/>
          </a:xfrm>
          <a:prstGeom prst="rect">
            <a:avLst/>
          </a:prstGeom>
          <a:noFill/>
          <a:ln>
            <a:noFill/>
          </a:ln>
        </p:spPr>
        <p:txBody>
          <a:bodyPr spcFirstLastPara="1" wrap="square" lIns="91425" tIns="45700" rIns="91425" bIns="45700" anchor="t" anchorCtr="0">
            <a:noAutofit/>
          </a:bodyPr>
          <a:lstStyle/>
          <a:p>
            <a:pPr marL="687388" lvl="0" indent="-687388" algn="l" rtl="0">
              <a:lnSpc>
                <a:spcPct val="90000"/>
              </a:lnSpc>
              <a:spcBef>
                <a:spcPts val="0"/>
              </a:spcBef>
              <a:spcAft>
                <a:spcPts val="0"/>
              </a:spcAft>
              <a:buSzPts val="3200"/>
              <a:buChar char="❖"/>
            </a:pPr>
            <a:r>
              <a:rPr lang="en-US" dirty="0">
                <a:effectLst>
                  <a:outerShdw blurRad="38100" dist="38100" dir="2700000" algn="tl">
                    <a:srgbClr val="000000">
                      <a:alpha val="43137"/>
                    </a:srgbClr>
                  </a:outerShdw>
                </a:effectLst>
              </a:rPr>
              <a:t>Hypothetical:</a:t>
            </a:r>
            <a:endParaRPr dirty="0">
              <a:effectLst>
                <a:outerShdw blurRad="38100" dist="38100" dir="2700000" algn="tl">
                  <a:srgbClr val="000000">
                    <a:alpha val="43137"/>
                  </a:srgbClr>
                </a:outerShdw>
              </a:effectLst>
            </a:endParaRPr>
          </a:p>
          <a:p>
            <a:pPr marL="1481138" lvl="1" indent="-406400" algn="l" rtl="0">
              <a:lnSpc>
                <a:spcPct val="100000"/>
              </a:lnSpc>
              <a:spcBef>
                <a:spcPts val="1000"/>
              </a:spcBef>
              <a:spcAft>
                <a:spcPts val="0"/>
              </a:spcAft>
              <a:buSzPts val="2600"/>
              <a:buChar char="▪"/>
            </a:pPr>
            <a:r>
              <a:rPr lang="en-US" sz="2600" dirty="0">
                <a:solidFill>
                  <a:srgbClr val="FF0000"/>
                </a:solidFill>
                <a:effectLst>
                  <a:outerShdw blurRad="38100" dist="38100" dir="2700000" algn="tl">
                    <a:srgbClr val="000000">
                      <a:alpha val="43137"/>
                    </a:srgbClr>
                  </a:outerShdw>
                </a:effectLst>
              </a:rPr>
              <a:t>Dr. </a:t>
            </a:r>
            <a:r>
              <a:rPr lang="en-US" sz="2600" dirty="0">
                <a:effectLst>
                  <a:outerShdw blurRad="38100" dist="38100" dir="2700000" algn="tl">
                    <a:srgbClr val="000000">
                      <a:alpha val="43137"/>
                    </a:srgbClr>
                  </a:outerShdw>
                </a:effectLst>
              </a:rPr>
              <a:t>– 55% correct </a:t>
            </a:r>
            <a:endParaRPr dirty="0">
              <a:effectLst>
                <a:outerShdw blurRad="38100" dist="38100" dir="2700000" algn="tl">
                  <a:srgbClr val="000000">
                    <a:alpha val="43137"/>
                  </a:srgbClr>
                </a:outerShdw>
              </a:effectLst>
            </a:endParaRPr>
          </a:p>
          <a:p>
            <a:pPr marL="1481138" lvl="1" indent="-406400" algn="l" rtl="0">
              <a:lnSpc>
                <a:spcPct val="100000"/>
              </a:lnSpc>
              <a:spcBef>
                <a:spcPts val="1000"/>
              </a:spcBef>
              <a:spcAft>
                <a:spcPts val="0"/>
              </a:spcAft>
              <a:buSzPts val="2600"/>
              <a:buChar char="▪"/>
            </a:pPr>
            <a:r>
              <a:rPr lang="en-US" sz="2600" dirty="0">
                <a:solidFill>
                  <a:srgbClr val="FF0000"/>
                </a:solidFill>
                <a:effectLst>
                  <a:outerShdw blurRad="38100" dist="38100" dir="2700000" algn="tl">
                    <a:srgbClr val="000000">
                      <a:alpha val="43137"/>
                    </a:srgbClr>
                  </a:outerShdw>
                </a:effectLst>
              </a:rPr>
              <a:t>AI</a:t>
            </a:r>
            <a:r>
              <a:rPr lang="en-US" sz="2600" b="1" dirty="0">
                <a:solidFill>
                  <a:srgbClr val="32EDF2"/>
                </a:solidFill>
                <a:effectLst>
                  <a:outerShdw blurRad="38100" dist="38100" dir="2700000" algn="tl">
                    <a:srgbClr val="000000">
                      <a:alpha val="43137"/>
                    </a:srgbClr>
                  </a:outerShdw>
                </a:effectLst>
              </a:rPr>
              <a:t> </a:t>
            </a:r>
            <a:r>
              <a:rPr lang="en-US" sz="2600" dirty="0">
                <a:effectLst>
                  <a:outerShdw blurRad="38100" dist="38100" dir="2700000" algn="tl">
                    <a:srgbClr val="000000">
                      <a:alpha val="43137"/>
                    </a:srgbClr>
                  </a:outerShdw>
                </a:effectLst>
              </a:rPr>
              <a:t>– 90% correct </a:t>
            </a:r>
            <a:endParaRPr dirty="0">
              <a:effectLst>
                <a:outerShdw blurRad="38100" dist="38100" dir="2700000" algn="tl">
                  <a:srgbClr val="000000">
                    <a:alpha val="43137"/>
                  </a:srgbClr>
                </a:outerShdw>
              </a:effectLst>
            </a:endParaRPr>
          </a:p>
          <a:p>
            <a:pPr marL="1481138" lvl="1" indent="-406400" algn="l" rtl="0">
              <a:lnSpc>
                <a:spcPct val="100000"/>
              </a:lnSpc>
              <a:spcBef>
                <a:spcPts val="1000"/>
              </a:spcBef>
              <a:spcAft>
                <a:spcPts val="0"/>
              </a:spcAft>
              <a:buSzPts val="2600"/>
              <a:buChar char="▪"/>
            </a:pPr>
            <a:r>
              <a:rPr lang="en-US" sz="2600" dirty="0">
                <a:effectLst>
                  <a:outerShdw blurRad="38100" dist="38100" dir="2700000" algn="tl">
                    <a:srgbClr val="000000">
                      <a:alpha val="43137"/>
                    </a:srgbClr>
                  </a:outerShdw>
                </a:effectLst>
              </a:rPr>
              <a:t>Under negligence, likely NOT liable</a:t>
            </a:r>
            <a:endParaRPr dirty="0">
              <a:effectLst>
                <a:outerShdw blurRad="38100" dist="38100" dir="2700000" algn="tl">
                  <a:srgbClr val="000000">
                    <a:alpha val="43137"/>
                  </a:srgbClr>
                </a:outerShdw>
              </a:effectLst>
            </a:endParaRPr>
          </a:p>
          <a:p>
            <a:pPr marL="1481138" lvl="1" indent="-406400" algn="l" rtl="0">
              <a:lnSpc>
                <a:spcPct val="100000"/>
              </a:lnSpc>
              <a:spcBef>
                <a:spcPts val="1000"/>
              </a:spcBef>
              <a:spcAft>
                <a:spcPts val="0"/>
              </a:spcAft>
              <a:buSzPts val="2600"/>
              <a:buChar char="▪"/>
            </a:pPr>
            <a:r>
              <a:rPr lang="en-US" sz="2600" dirty="0">
                <a:effectLst>
                  <a:outerShdw blurRad="38100" dist="38100" dir="2700000" algn="tl">
                    <a:srgbClr val="000000">
                      <a:alpha val="43137"/>
                    </a:srgbClr>
                  </a:outerShdw>
                </a:effectLst>
              </a:rPr>
              <a:t>Under product liability, more likely liable</a:t>
            </a:r>
            <a:endParaRPr dirty="0">
              <a:effectLst>
                <a:outerShdw blurRad="38100" dist="38100" dir="2700000" algn="tl">
                  <a:srgbClr val="000000">
                    <a:alpha val="43137"/>
                  </a:srgbClr>
                </a:outerShdw>
              </a:effectLst>
            </a:endParaRPr>
          </a:p>
          <a:p>
            <a:pPr marL="687388" lvl="0" indent="-687388" algn="l" rtl="0">
              <a:lnSpc>
                <a:spcPct val="90000"/>
              </a:lnSpc>
              <a:spcBef>
                <a:spcPts val="2400"/>
              </a:spcBef>
              <a:spcAft>
                <a:spcPts val="0"/>
              </a:spcAft>
              <a:buSzPts val="3200"/>
              <a:buChar char="❖"/>
            </a:pPr>
            <a:r>
              <a:rPr lang="en-US" dirty="0">
                <a:effectLst>
                  <a:outerShdw blurRad="38100" dist="38100" dir="2700000" algn="tl">
                    <a:srgbClr val="000000">
                      <a:alpha val="43137"/>
                    </a:srgbClr>
                  </a:outerShdw>
                </a:effectLst>
              </a:rPr>
              <a:t>“Punish” better performance?  </a:t>
            </a:r>
            <a:endParaRPr dirty="0">
              <a:effectLst>
                <a:outerShdw blurRad="38100" dist="38100" dir="2700000" algn="tl">
                  <a:srgbClr val="000000">
                    <a:alpha val="43137"/>
                  </a:srgbClr>
                </a:outerShdw>
              </a:effectLst>
            </a:endParaRPr>
          </a:p>
          <a:p>
            <a:pPr marL="687388" lvl="0" indent="-687388" algn="l" rtl="0">
              <a:lnSpc>
                <a:spcPct val="90000"/>
              </a:lnSpc>
              <a:spcBef>
                <a:spcPts val="2400"/>
              </a:spcBef>
              <a:spcAft>
                <a:spcPts val="0"/>
              </a:spcAft>
              <a:buSzPts val="3200"/>
              <a:buChar char="❖"/>
            </a:pPr>
            <a:r>
              <a:rPr lang="en-US" dirty="0">
                <a:solidFill>
                  <a:srgbClr val="FF0000"/>
                </a:solidFill>
                <a:effectLst>
                  <a:outerShdw blurRad="38100" dist="38100" dir="2700000" algn="tl">
                    <a:srgbClr val="000000">
                      <a:alpha val="43137"/>
                    </a:srgbClr>
                  </a:outerShdw>
                </a:effectLst>
              </a:rPr>
              <a:t>Hospital:  </a:t>
            </a:r>
            <a:r>
              <a:rPr lang="en-US" dirty="0">
                <a:effectLst>
                  <a:outerShdw blurRad="38100" dist="38100" dir="2700000" algn="tl">
                    <a:srgbClr val="000000">
                      <a:alpha val="43137"/>
                    </a:srgbClr>
                  </a:outerShdw>
                </a:effectLst>
              </a:rPr>
              <a:t>Under what circumstances/ procedures allow Dr.’s “gut” to override AI? </a:t>
            </a:r>
            <a:endParaRPr dirty="0">
              <a:effectLst>
                <a:outerShdw blurRad="38100" dist="38100" dir="2700000" algn="tl">
                  <a:srgbClr val="000000">
                    <a:alpha val="43137"/>
                  </a:srgbClr>
                </a:outerShdw>
              </a:effectLst>
            </a:endParaRPr>
          </a:p>
        </p:txBody>
      </p:sp>
      <p:sp>
        <p:nvSpPr>
          <p:cNvPr id="529" name="Google Shape;529;p66"/>
          <p:cNvSpPr txBox="1"/>
          <p:nvPr/>
        </p:nvSpPr>
        <p:spPr>
          <a:xfrm>
            <a:off x="7086600" y="6492871"/>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32</a:t>
            </a:fld>
            <a:endParaRPr sz="1200" b="0" i="0" u="none" strike="noStrike" cap="none" dirty="0">
              <a:solidFill>
                <a:srgbClr val="BFBFBF"/>
              </a:solidFill>
              <a:latin typeface="Calibri"/>
              <a:ea typeface="Calibri"/>
              <a:cs typeface="Calibri"/>
              <a:sym typeface="Calibri"/>
            </a:endParaRPr>
          </a:p>
        </p:txBody>
      </p:sp>
      <p:pic>
        <p:nvPicPr>
          <p:cNvPr id="6" name="Picture 5" descr="A picture containing wall, monitor&#10;&#10;Description automatically generated">
            <a:extLst>
              <a:ext uri="{FF2B5EF4-FFF2-40B4-BE49-F238E27FC236}">
                <a16:creationId xmlns:a16="http://schemas.microsoft.com/office/drawing/2014/main" id="{2AE0FDDE-08DD-4506-B8AF-D74D199B8A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500"/>
                                        <p:tgtEl>
                                          <p:spTgt spid="52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 grpId="0"/>
      <p:bldP spid="528"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Shape 461"/>
        <p:cNvGrpSpPr/>
        <p:nvPr/>
      </p:nvGrpSpPr>
      <p:grpSpPr>
        <a:xfrm>
          <a:off x="0" y="0"/>
          <a:ext cx="0" cy="0"/>
          <a:chOff x="0" y="0"/>
          <a:chExt cx="0" cy="0"/>
        </a:xfrm>
      </p:grpSpPr>
      <p:pic>
        <p:nvPicPr>
          <p:cNvPr id="5" name="Picture 4">
            <a:extLst>
              <a:ext uri="{FF2B5EF4-FFF2-40B4-BE49-F238E27FC236}">
                <a16:creationId xmlns:a16="http://schemas.microsoft.com/office/drawing/2014/main" id="{5DD336BB-6D22-4E89-823E-CB7541222B40}"/>
              </a:ext>
            </a:extLst>
          </p:cNvPr>
          <p:cNvPicPr>
            <a:picLocks noChangeAspect="1"/>
          </p:cNvPicPr>
          <p:nvPr/>
        </p:nvPicPr>
        <p:blipFill>
          <a:blip r:embed="rId3"/>
          <a:stretch>
            <a:fillRect/>
          </a:stretch>
        </p:blipFill>
        <p:spPr>
          <a:xfrm>
            <a:off x="0" y="6031346"/>
            <a:ext cx="9144000" cy="842490"/>
          </a:xfrm>
          <a:prstGeom prst="rect">
            <a:avLst/>
          </a:prstGeom>
        </p:spPr>
      </p:pic>
      <p:sp>
        <p:nvSpPr>
          <p:cNvPr id="462" name="Google Shape;462;p58"/>
          <p:cNvSpPr txBox="1">
            <a:spLocks noGrp="1"/>
          </p:cNvSpPr>
          <p:nvPr>
            <p:ph type="title"/>
          </p:nvPr>
        </p:nvSpPr>
        <p:spPr>
          <a:xfrm>
            <a:off x="0" y="143533"/>
            <a:ext cx="9144000" cy="480600"/>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400"/>
              <a:buFont typeface="Arimo"/>
              <a:buNone/>
            </a:pPr>
            <a:r>
              <a:rPr lang="en-US" b="0" dirty="0">
                <a:effectLst>
                  <a:outerShdw blurRad="38100" dist="38100" dir="2700000" algn="tl">
                    <a:srgbClr val="000000">
                      <a:alpha val="43137"/>
                    </a:srgbClr>
                  </a:outerShdw>
                </a:effectLst>
              </a:rPr>
              <a:t>AI &amp; Law </a:t>
            </a:r>
            <a:endParaRPr b="0" dirty="0">
              <a:effectLst>
                <a:outerShdw blurRad="38100" dist="38100" dir="2700000" algn="tl">
                  <a:srgbClr val="000000">
                    <a:alpha val="43137"/>
                  </a:srgbClr>
                </a:outerShdw>
              </a:effectLst>
            </a:endParaRPr>
          </a:p>
        </p:txBody>
      </p:sp>
      <p:sp>
        <p:nvSpPr>
          <p:cNvPr id="463" name="Google Shape;463;p58"/>
          <p:cNvSpPr txBox="1">
            <a:spLocks noGrp="1"/>
          </p:cNvSpPr>
          <p:nvPr>
            <p:ph idx="1"/>
          </p:nvPr>
        </p:nvSpPr>
        <p:spPr>
          <a:xfrm>
            <a:off x="387599" y="1289720"/>
            <a:ext cx="7315529" cy="3531662"/>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None/>
            </a:pPr>
            <a:r>
              <a:rPr lang="en-US" dirty="0">
                <a:effectLst>
                  <a:outerShdw blurRad="38100" dist="38100" dir="2700000" algn="tl">
                    <a:srgbClr val="000000">
                      <a:alpha val="43137"/>
                    </a:srgbClr>
                  </a:outerShdw>
                </a:effectLst>
              </a:rPr>
              <a:t>State and Local Laws Touching AI</a:t>
            </a:r>
            <a:endParaRPr dirty="0">
              <a:effectLst>
                <a:outerShdw blurRad="38100" dist="38100" dir="2700000" algn="tl">
                  <a:srgbClr val="000000">
                    <a:alpha val="43137"/>
                  </a:srgbClr>
                </a:outerShdw>
              </a:effectLst>
            </a:endParaRPr>
          </a:p>
          <a:p>
            <a:pPr marL="914400" lvl="0" indent="-461963" algn="l" rtl="0">
              <a:lnSpc>
                <a:spcPct val="100000"/>
              </a:lnSpc>
              <a:spcBef>
                <a:spcPts val="1800"/>
              </a:spcBef>
              <a:spcAft>
                <a:spcPts val="0"/>
              </a:spcAft>
              <a:buSzPts val="2300"/>
              <a:buChar char="❖"/>
            </a:pPr>
            <a:r>
              <a:rPr lang="en-US" dirty="0">
                <a:solidFill>
                  <a:srgbClr val="FF0000"/>
                </a:solidFill>
                <a:effectLst>
                  <a:outerShdw blurRad="38100" dist="38100" dir="2700000" algn="tl">
                    <a:srgbClr val="000000">
                      <a:alpha val="43137"/>
                    </a:srgbClr>
                  </a:outerShdw>
                </a:effectLst>
              </a:rPr>
              <a:t>California’s BOT Act:  </a:t>
            </a:r>
            <a:r>
              <a:rPr lang="en-US" dirty="0">
                <a:effectLst>
                  <a:outerShdw blurRad="38100" dist="38100" dir="2700000" algn="tl">
                    <a:srgbClr val="000000">
                      <a:alpha val="43137"/>
                    </a:srgbClr>
                  </a:outerShdw>
                </a:effectLst>
              </a:rPr>
              <a:t>Bot-labeling (disclosure) law </a:t>
            </a:r>
          </a:p>
          <a:p>
            <a:pPr marL="914400" lvl="0" indent="-461963" algn="l" rtl="0">
              <a:lnSpc>
                <a:spcPct val="100000"/>
              </a:lnSpc>
              <a:spcBef>
                <a:spcPts val="1800"/>
              </a:spcBef>
              <a:spcAft>
                <a:spcPts val="0"/>
              </a:spcAft>
              <a:buSzPts val="2300"/>
              <a:buChar char="❖"/>
            </a:pPr>
            <a:r>
              <a:rPr lang="en-US" dirty="0">
                <a:solidFill>
                  <a:srgbClr val="FF0000"/>
                </a:solidFill>
                <a:effectLst>
                  <a:outerShdw blurRad="38100" dist="38100" dir="2700000" algn="tl">
                    <a:srgbClr val="000000">
                      <a:alpha val="43137"/>
                    </a:srgbClr>
                  </a:outerShdw>
                </a:effectLst>
              </a:rPr>
              <a:t>California Consumer Privacy Act </a:t>
            </a:r>
            <a:r>
              <a:rPr lang="en-US" dirty="0">
                <a:effectLst>
                  <a:outerShdw blurRad="38100" dist="38100" dir="2700000" algn="tl">
                    <a:srgbClr val="000000">
                      <a:alpha val="43137"/>
                    </a:srgbClr>
                  </a:outerShdw>
                </a:effectLst>
              </a:rPr>
              <a:t>(CCPA): governs privacy and data collection</a:t>
            </a:r>
            <a:endParaRPr dirty="0">
              <a:effectLst>
                <a:outerShdw blurRad="38100" dist="38100" dir="2700000" algn="tl">
                  <a:srgbClr val="000000">
                    <a:alpha val="43137"/>
                  </a:srgbClr>
                </a:outerShdw>
              </a:effectLst>
            </a:endParaRPr>
          </a:p>
          <a:p>
            <a:pPr marL="914400" lvl="0" indent="-461963" algn="l" rtl="0">
              <a:lnSpc>
                <a:spcPct val="100000"/>
              </a:lnSpc>
              <a:spcBef>
                <a:spcPts val="1800"/>
              </a:spcBef>
              <a:spcAft>
                <a:spcPts val="0"/>
              </a:spcAft>
              <a:buSzPts val="2300"/>
              <a:buChar char="❖"/>
            </a:pPr>
            <a:r>
              <a:rPr lang="en-US" dirty="0">
                <a:solidFill>
                  <a:srgbClr val="FF0000"/>
                </a:solidFill>
                <a:effectLst>
                  <a:outerShdw blurRad="38100" dist="38100" dir="2700000" algn="tl">
                    <a:srgbClr val="000000">
                      <a:alpha val="43137"/>
                    </a:srgbClr>
                  </a:outerShdw>
                </a:effectLst>
              </a:rPr>
              <a:t>SF Stop Secret Surveillance Ordinance: </a:t>
            </a:r>
            <a:r>
              <a:rPr lang="en-US" dirty="0">
                <a:effectLst>
                  <a:outerShdw blurRad="38100" dist="38100" dir="2700000" algn="tl">
                    <a:srgbClr val="000000">
                      <a:alpha val="43137"/>
                    </a:srgbClr>
                  </a:outerShdw>
                </a:effectLst>
              </a:rPr>
              <a:t>Ban on use of facial recognition technology by city agencies (other states are following)</a:t>
            </a:r>
            <a:endParaRPr dirty="0">
              <a:effectLst>
                <a:outerShdw blurRad="38100" dist="38100" dir="2700000" algn="tl">
                  <a:srgbClr val="000000">
                    <a:alpha val="43137"/>
                  </a:srgbClr>
                </a:outerShdw>
              </a:effectLst>
            </a:endParaRPr>
          </a:p>
          <a:p>
            <a:pPr marL="914400" lvl="0" indent="-461963" algn="l" rtl="0">
              <a:lnSpc>
                <a:spcPct val="100000"/>
              </a:lnSpc>
              <a:spcBef>
                <a:spcPts val="1800"/>
              </a:spcBef>
              <a:spcAft>
                <a:spcPts val="0"/>
              </a:spcAft>
              <a:buSzPts val="2300"/>
              <a:buChar char="❖"/>
            </a:pPr>
            <a:r>
              <a:rPr lang="en-US" dirty="0">
                <a:solidFill>
                  <a:srgbClr val="FF0000"/>
                </a:solidFill>
                <a:effectLst>
                  <a:outerShdw blurRad="38100" dist="38100" dir="2700000" algn="tl">
                    <a:srgbClr val="000000">
                      <a:alpha val="43137"/>
                    </a:srgbClr>
                  </a:outerShdw>
                </a:effectLst>
              </a:rPr>
              <a:t>IL Artificial Intelligence Video Interview Act: </a:t>
            </a:r>
            <a:r>
              <a:rPr lang="en-US" dirty="0">
                <a:effectLst>
                  <a:outerShdw blurRad="38100" dist="38100" dir="2700000" algn="tl">
                    <a:srgbClr val="000000">
                      <a:alpha val="43137"/>
                    </a:srgbClr>
                  </a:outerShdw>
                </a:effectLst>
              </a:rPr>
              <a:t>Informed consent obligation re the use of AI in the interview process</a:t>
            </a:r>
            <a:endParaRPr dirty="0">
              <a:effectLst>
                <a:outerShdw blurRad="38100" dist="38100" dir="2700000" algn="tl">
                  <a:srgbClr val="000000">
                    <a:alpha val="43137"/>
                  </a:srgbClr>
                </a:outerShdw>
              </a:effectLst>
            </a:endParaRPr>
          </a:p>
          <a:p>
            <a:pPr marL="914400" lvl="0" indent="-461963" algn="l" rtl="0">
              <a:lnSpc>
                <a:spcPct val="100000"/>
              </a:lnSpc>
              <a:spcBef>
                <a:spcPts val="1800"/>
              </a:spcBef>
              <a:spcAft>
                <a:spcPts val="0"/>
              </a:spcAft>
              <a:buSzPts val="2300"/>
              <a:buChar char="❖"/>
            </a:pPr>
            <a:r>
              <a:rPr lang="en-US" dirty="0">
                <a:effectLst>
                  <a:outerShdw blurRad="38100" dist="38100" dir="2700000" algn="tl">
                    <a:srgbClr val="000000">
                      <a:alpha val="43137"/>
                    </a:srgbClr>
                  </a:outerShdw>
                </a:effectLst>
              </a:rPr>
              <a:t>Patchwork of autonomous vehicle regulations in various states</a:t>
            </a:r>
            <a:endParaRPr dirty="0">
              <a:effectLst>
                <a:outerShdw blurRad="38100" dist="38100" dir="2700000" algn="tl">
                  <a:srgbClr val="000000">
                    <a:alpha val="43137"/>
                  </a:srgbClr>
                </a:outerShdw>
              </a:effectLst>
            </a:endParaRPr>
          </a:p>
        </p:txBody>
      </p:sp>
      <p:sp>
        <p:nvSpPr>
          <p:cNvPr id="464" name="Google Shape;464;p58"/>
          <p:cNvSpPr txBox="1"/>
          <p:nvPr/>
        </p:nvSpPr>
        <p:spPr>
          <a:xfrm>
            <a:off x="7086600" y="6482927"/>
            <a:ext cx="2057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33</a:t>
            </a:fld>
            <a:endParaRPr sz="1200" b="0" i="0" u="none" strike="noStrike" cap="none" dirty="0">
              <a:solidFill>
                <a:srgbClr val="BFBFBF"/>
              </a:solidFill>
              <a:latin typeface="Calibri"/>
              <a:ea typeface="Calibri"/>
              <a:cs typeface="Calibri"/>
              <a:sym typeface="Calibri"/>
            </a:endParaRPr>
          </a:p>
        </p:txBody>
      </p:sp>
      <p:pic>
        <p:nvPicPr>
          <p:cNvPr id="6" name="Picture 5" descr="A picture containing wall, monitor&#10;&#10;Description automatically generated">
            <a:extLst>
              <a:ext uri="{FF2B5EF4-FFF2-40B4-BE49-F238E27FC236}">
                <a16:creationId xmlns:a16="http://schemas.microsoft.com/office/drawing/2014/main" id="{8AC77575-BE7B-403E-9288-91965FF8DA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500"/>
                                        <p:tgtEl>
                                          <p:spTgt spid="46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0"/>
      <p:bldP spid="46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pic>
        <p:nvPicPr>
          <p:cNvPr id="3" name="Picture 2">
            <a:extLst>
              <a:ext uri="{FF2B5EF4-FFF2-40B4-BE49-F238E27FC236}">
                <a16:creationId xmlns:a16="http://schemas.microsoft.com/office/drawing/2014/main" id="{4651E116-4BDB-43FC-BE0E-A95D1B7A0EA7}"/>
              </a:ext>
            </a:extLst>
          </p:cNvPr>
          <p:cNvPicPr>
            <a:picLocks noChangeAspect="1"/>
          </p:cNvPicPr>
          <p:nvPr/>
        </p:nvPicPr>
        <p:blipFill>
          <a:blip r:embed="rId3"/>
          <a:stretch>
            <a:fillRect/>
          </a:stretch>
        </p:blipFill>
        <p:spPr>
          <a:xfrm>
            <a:off x="0" y="6213514"/>
            <a:ext cx="9144000" cy="660321"/>
          </a:xfrm>
          <a:prstGeom prst="rect">
            <a:avLst/>
          </a:prstGeom>
        </p:spPr>
      </p:pic>
      <p:sp>
        <p:nvSpPr>
          <p:cNvPr id="124" name="Google Shape;124;p18"/>
          <p:cNvSpPr txBox="1">
            <a:spLocks noGrp="1"/>
          </p:cNvSpPr>
          <p:nvPr>
            <p:ph type="body" idx="1"/>
          </p:nvPr>
        </p:nvSpPr>
        <p:spPr>
          <a:xfrm>
            <a:off x="0" y="1723226"/>
            <a:ext cx="9144000" cy="737400"/>
          </a:xfrm>
          <a:prstGeom prst="rect">
            <a:avLst/>
          </a:prstGeom>
          <a:noFill/>
          <a:ln>
            <a:noFill/>
          </a:ln>
        </p:spPr>
        <p:txBody>
          <a:bodyPr spcFirstLastPara="1" wrap="square" lIns="91425" tIns="45700" rIns="91425" bIns="45700" anchor="t" anchorCtr="1">
            <a:noAutofit/>
          </a:bodyPr>
          <a:lstStyle/>
          <a:p>
            <a:pPr marL="0" lvl="0" indent="0" algn="ctr" rtl="0">
              <a:lnSpc>
                <a:spcPct val="90000"/>
              </a:lnSpc>
              <a:spcBef>
                <a:spcPts val="0"/>
              </a:spcBef>
              <a:spcAft>
                <a:spcPts val="0"/>
              </a:spcAft>
              <a:buSzPts val="6000"/>
              <a:buNone/>
            </a:pPr>
            <a:r>
              <a:rPr lang="en-US" sz="6000" cap="small" dirty="0">
                <a:solidFill>
                  <a:schemeClr val="tx1"/>
                </a:solidFill>
                <a:effectLst>
                  <a:outerShdw blurRad="38100" dist="38100" dir="2700000" algn="tl">
                    <a:srgbClr val="000000">
                      <a:alpha val="43137"/>
                    </a:srgbClr>
                  </a:outerShdw>
                </a:effectLst>
                <a:latin typeface="Arimo"/>
                <a:ea typeface="Arimo"/>
                <a:cs typeface="Arimo"/>
                <a:sym typeface="Arimo"/>
              </a:rPr>
              <a:t>AI &amp; IP</a:t>
            </a:r>
            <a:endParaRPr sz="6000" cap="small" dirty="0">
              <a:solidFill>
                <a:schemeClr val="tx1"/>
              </a:solidFill>
              <a:effectLst>
                <a:outerShdw blurRad="38100" dist="38100" dir="2700000" algn="tl">
                  <a:srgbClr val="000000">
                    <a:alpha val="43137"/>
                  </a:srgbClr>
                </a:outerShdw>
              </a:effectLst>
              <a:latin typeface="Arimo"/>
              <a:ea typeface="Arimo"/>
              <a:cs typeface="Arimo"/>
              <a:sym typeface="Arimo"/>
            </a:endParaRPr>
          </a:p>
        </p:txBody>
      </p:sp>
      <p:pic>
        <p:nvPicPr>
          <p:cNvPr id="4" name="Picture 3" descr="A picture containing wall, monitor&#10;&#10;Description automatically generated">
            <a:extLst>
              <a:ext uri="{FF2B5EF4-FFF2-40B4-BE49-F238E27FC236}">
                <a16:creationId xmlns:a16="http://schemas.microsoft.com/office/drawing/2014/main" id="{584F5B13-8228-471D-BC3C-36D7460D2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299931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anim calcmode="lin" valueType="num">
                                      <p:cBhvr additive="base">
                                        <p:cTn id="7" dur="500" fill="hold"/>
                                        <p:tgtEl>
                                          <p:spTgt spid="1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Shape 733"/>
        <p:cNvGrpSpPr/>
        <p:nvPr/>
      </p:nvGrpSpPr>
      <p:grpSpPr>
        <a:xfrm>
          <a:off x="0" y="0"/>
          <a:ext cx="0" cy="0"/>
          <a:chOff x="0" y="0"/>
          <a:chExt cx="0" cy="0"/>
        </a:xfrm>
      </p:grpSpPr>
      <p:pic>
        <p:nvPicPr>
          <p:cNvPr id="12" name="Picture 11">
            <a:extLst>
              <a:ext uri="{FF2B5EF4-FFF2-40B4-BE49-F238E27FC236}">
                <a16:creationId xmlns:a16="http://schemas.microsoft.com/office/drawing/2014/main" id="{C317487E-E2F6-4582-93A0-87BDA0A2A6B2}"/>
              </a:ext>
            </a:extLst>
          </p:cNvPr>
          <p:cNvPicPr>
            <a:picLocks noChangeAspect="1"/>
          </p:cNvPicPr>
          <p:nvPr/>
        </p:nvPicPr>
        <p:blipFill>
          <a:blip r:embed="rId3"/>
          <a:stretch>
            <a:fillRect/>
          </a:stretch>
        </p:blipFill>
        <p:spPr>
          <a:xfrm>
            <a:off x="0" y="6016650"/>
            <a:ext cx="9144000" cy="857186"/>
          </a:xfrm>
          <a:prstGeom prst="rect">
            <a:avLst/>
          </a:prstGeom>
        </p:spPr>
      </p:pic>
      <p:sp>
        <p:nvSpPr>
          <p:cNvPr id="734" name="Google Shape;734;p91"/>
          <p:cNvSpPr txBox="1">
            <a:spLocks noGrp="1"/>
          </p:cNvSpPr>
          <p:nvPr>
            <p:ph type="title"/>
          </p:nvPr>
        </p:nvSpPr>
        <p:spPr>
          <a:xfrm>
            <a:off x="0" y="211717"/>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600"/>
              <a:buFont typeface="Arimo"/>
              <a:buNone/>
            </a:pPr>
            <a:r>
              <a:rPr lang="en-US" b="0" dirty="0">
                <a:effectLst>
                  <a:outerShdw blurRad="38100" dist="38100" dir="2700000" algn="tl">
                    <a:srgbClr val="000000">
                      <a:alpha val="43137"/>
                    </a:srgbClr>
                  </a:outerShdw>
                </a:effectLst>
              </a:rPr>
              <a:t>IP Liability</a:t>
            </a:r>
            <a:endParaRPr b="0" dirty="0">
              <a:effectLst>
                <a:outerShdw blurRad="38100" dist="38100" dir="2700000" algn="tl">
                  <a:srgbClr val="000000">
                    <a:alpha val="43137"/>
                  </a:srgbClr>
                </a:outerShdw>
              </a:effectLst>
            </a:endParaRPr>
          </a:p>
        </p:txBody>
      </p:sp>
      <p:sp>
        <p:nvSpPr>
          <p:cNvPr id="736" name="Google Shape;736;p91"/>
          <p:cNvSpPr txBox="1"/>
          <p:nvPr/>
        </p:nvSpPr>
        <p:spPr>
          <a:xfrm>
            <a:off x="7086600" y="6492871"/>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800"/>
              <a:buFont typeface="Calibri"/>
              <a:buNone/>
            </a:pPr>
            <a:fld id="{00000000-1234-1234-1234-123412341234}" type="slidenum">
              <a:rPr lang="en-US" sz="1800">
                <a:solidFill>
                  <a:srgbClr val="BFBFBF"/>
                </a:solidFill>
                <a:latin typeface="Calibri"/>
                <a:cs typeface="Calibri"/>
                <a:sym typeface="Calibri"/>
              </a:rPr>
              <a:t>35</a:t>
            </a:fld>
            <a:endParaRPr sz="1800" dirty="0">
              <a:solidFill>
                <a:srgbClr val="BFBFBF"/>
              </a:solidFill>
              <a:latin typeface="Calibri"/>
              <a:cs typeface="Calibri"/>
              <a:sym typeface="Calibri"/>
            </a:endParaRPr>
          </a:p>
        </p:txBody>
      </p:sp>
      <p:grpSp>
        <p:nvGrpSpPr>
          <p:cNvPr id="11" name="Group 10">
            <a:extLst>
              <a:ext uri="{FF2B5EF4-FFF2-40B4-BE49-F238E27FC236}">
                <a16:creationId xmlns:a16="http://schemas.microsoft.com/office/drawing/2014/main" id="{0D305302-737B-4ABC-BA6B-2ACE8AADE636}"/>
              </a:ext>
            </a:extLst>
          </p:cNvPr>
          <p:cNvGrpSpPr/>
          <p:nvPr/>
        </p:nvGrpSpPr>
        <p:grpSpPr>
          <a:xfrm>
            <a:off x="1200408" y="1048741"/>
            <a:ext cx="6743184" cy="4967908"/>
            <a:chOff x="1732902" y="782425"/>
            <a:chExt cx="6129053" cy="4515459"/>
          </a:xfrm>
        </p:grpSpPr>
        <p:sp>
          <p:nvSpPr>
            <p:cNvPr id="10" name="Rectangle 9">
              <a:extLst>
                <a:ext uri="{FF2B5EF4-FFF2-40B4-BE49-F238E27FC236}">
                  <a16:creationId xmlns:a16="http://schemas.microsoft.com/office/drawing/2014/main" id="{E102E769-3626-4E06-BE58-236DA5E9BE4C}"/>
                </a:ext>
              </a:extLst>
            </p:cNvPr>
            <p:cNvSpPr/>
            <p:nvPr/>
          </p:nvSpPr>
          <p:spPr>
            <a:xfrm>
              <a:off x="1732902" y="782425"/>
              <a:ext cx="6129053" cy="4515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3C1D4A2-8C60-4AD6-8D9B-16B068B908B5}"/>
                </a:ext>
              </a:extLst>
            </p:cNvPr>
            <p:cNvPicPr>
              <a:picLocks noChangeAspect="1"/>
            </p:cNvPicPr>
            <p:nvPr/>
          </p:nvPicPr>
          <p:blipFill rotWithShape="1">
            <a:blip r:embed="rId4"/>
            <a:srcRect l="43536" t="9418" r="20411"/>
            <a:stretch/>
          </p:blipFill>
          <p:spPr>
            <a:xfrm>
              <a:off x="3151033" y="914400"/>
              <a:ext cx="3194626" cy="2134946"/>
            </a:xfrm>
            <a:prstGeom prst="rect">
              <a:avLst/>
            </a:prstGeom>
          </p:spPr>
        </p:pic>
        <p:pic>
          <p:nvPicPr>
            <p:cNvPr id="7" name="Picture 6">
              <a:extLst>
                <a:ext uri="{FF2B5EF4-FFF2-40B4-BE49-F238E27FC236}">
                  <a16:creationId xmlns:a16="http://schemas.microsoft.com/office/drawing/2014/main" id="{4678525A-9597-470E-880F-D8F714EB504D}"/>
                </a:ext>
              </a:extLst>
            </p:cNvPr>
            <p:cNvPicPr>
              <a:picLocks noChangeAspect="1"/>
            </p:cNvPicPr>
            <p:nvPr/>
          </p:nvPicPr>
          <p:blipFill>
            <a:blip r:embed="rId5"/>
            <a:stretch>
              <a:fillRect/>
            </a:stretch>
          </p:blipFill>
          <p:spPr>
            <a:xfrm>
              <a:off x="1946957" y="3201448"/>
              <a:ext cx="5602778" cy="1251065"/>
            </a:xfrm>
            <a:prstGeom prst="rect">
              <a:avLst/>
            </a:prstGeom>
          </p:spPr>
        </p:pic>
        <p:pic>
          <p:nvPicPr>
            <p:cNvPr id="9" name="Picture 8">
              <a:extLst>
                <a:ext uri="{FF2B5EF4-FFF2-40B4-BE49-F238E27FC236}">
                  <a16:creationId xmlns:a16="http://schemas.microsoft.com/office/drawing/2014/main" id="{B0A4BDF6-BA33-45B1-AA27-8B4E537955F4}"/>
                </a:ext>
              </a:extLst>
            </p:cNvPr>
            <p:cNvPicPr>
              <a:picLocks noChangeAspect="1"/>
            </p:cNvPicPr>
            <p:nvPr/>
          </p:nvPicPr>
          <p:blipFill rotWithShape="1">
            <a:blip r:embed="rId6"/>
            <a:srcRect l="1852" t="1989" r="1228" b="-1989"/>
            <a:stretch/>
          </p:blipFill>
          <p:spPr>
            <a:xfrm>
              <a:off x="1834647" y="4348819"/>
              <a:ext cx="5925561" cy="901931"/>
            </a:xfrm>
            <a:prstGeom prst="rect">
              <a:avLst/>
            </a:prstGeom>
          </p:spPr>
        </p:pic>
      </p:grpSp>
      <p:pic>
        <p:nvPicPr>
          <p:cNvPr id="13" name="Picture 12" descr="A picture containing wall, monitor&#10;&#10;Description automatically generated">
            <a:extLst>
              <a:ext uri="{FF2B5EF4-FFF2-40B4-BE49-F238E27FC236}">
                <a16:creationId xmlns:a16="http://schemas.microsoft.com/office/drawing/2014/main" id="{6040E615-8D63-4E42-9562-C1893F122F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156625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4"/>
                                        </p:tgtEl>
                                        <p:attrNameLst>
                                          <p:attrName>style.visibility</p:attrName>
                                        </p:attrNameLst>
                                      </p:cBhvr>
                                      <p:to>
                                        <p:strVal val="visible"/>
                                      </p:to>
                                    </p:set>
                                    <p:animEffect transition="in" filter="fade">
                                      <p:cBhvr>
                                        <p:cTn id="7" dur="500"/>
                                        <p:tgtEl>
                                          <p:spTgt spid="73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Shape 733"/>
        <p:cNvGrpSpPr/>
        <p:nvPr/>
      </p:nvGrpSpPr>
      <p:grpSpPr>
        <a:xfrm>
          <a:off x="0" y="0"/>
          <a:ext cx="0" cy="0"/>
          <a:chOff x="0" y="0"/>
          <a:chExt cx="0" cy="0"/>
        </a:xfrm>
      </p:grpSpPr>
      <p:pic>
        <p:nvPicPr>
          <p:cNvPr id="5" name="Picture 4">
            <a:extLst>
              <a:ext uri="{FF2B5EF4-FFF2-40B4-BE49-F238E27FC236}">
                <a16:creationId xmlns:a16="http://schemas.microsoft.com/office/drawing/2014/main" id="{5899879A-BBF3-436D-9730-1A469512CCD1}"/>
              </a:ext>
            </a:extLst>
          </p:cNvPr>
          <p:cNvPicPr>
            <a:picLocks noChangeAspect="1"/>
          </p:cNvPicPr>
          <p:nvPr/>
        </p:nvPicPr>
        <p:blipFill>
          <a:blip r:embed="rId3"/>
          <a:stretch>
            <a:fillRect/>
          </a:stretch>
        </p:blipFill>
        <p:spPr>
          <a:xfrm>
            <a:off x="0" y="6105236"/>
            <a:ext cx="9144000" cy="768599"/>
          </a:xfrm>
          <a:prstGeom prst="rect">
            <a:avLst/>
          </a:prstGeom>
        </p:spPr>
      </p:pic>
      <p:sp>
        <p:nvSpPr>
          <p:cNvPr id="734" name="Google Shape;734;p91"/>
          <p:cNvSpPr txBox="1">
            <a:spLocks noGrp="1"/>
          </p:cNvSpPr>
          <p:nvPr>
            <p:ph type="title"/>
          </p:nvPr>
        </p:nvSpPr>
        <p:spPr>
          <a:xfrm>
            <a:off x="0" y="211717"/>
            <a:ext cx="9144000" cy="1210683"/>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600"/>
              <a:buFont typeface="Arimo"/>
              <a:buNone/>
            </a:pPr>
            <a:r>
              <a:rPr lang="en-US" sz="5400" b="0" dirty="0">
                <a:effectLst>
                  <a:outerShdw blurRad="38100" dist="38100" dir="2700000" algn="tl">
                    <a:srgbClr val="000000">
                      <a:alpha val="43137"/>
                    </a:srgbClr>
                  </a:outerShdw>
                </a:effectLst>
              </a:rPr>
              <a:t>IP Liability</a:t>
            </a:r>
            <a:endParaRPr sz="5400" b="0" dirty="0">
              <a:effectLst>
                <a:outerShdw blurRad="38100" dist="38100" dir="2700000" algn="tl">
                  <a:srgbClr val="000000">
                    <a:alpha val="43137"/>
                  </a:srgbClr>
                </a:outerShdw>
              </a:effectLst>
            </a:endParaRPr>
          </a:p>
        </p:txBody>
      </p:sp>
      <p:sp>
        <p:nvSpPr>
          <p:cNvPr id="735" name="Google Shape;735;p91"/>
          <p:cNvSpPr txBox="1">
            <a:spLocks noGrp="1"/>
          </p:cNvSpPr>
          <p:nvPr>
            <p:ph idx="1"/>
          </p:nvPr>
        </p:nvSpPr>
        <p:spPr>
          <a:xfrm>
            <a:off x="752355" y="1771599"/>
            <a:ext cx="7940233" cy="3314802"/>
          </a:xfrm>
          <a:prstGeom prst="rect">
            <a:avLst/>
          </a:prstGeom>
          <a:noFill/>
          <a:ln>
            <a:noFill/>
          </a:ln>
        </p:spPr>
        <p:txBody>
          <a:bodyPr spcFirstLastPara="1" wrap="square" lIns="91425" tIns="45700" rIns="91425" bIns="45700" anchor="t" anchorCtr="0">
            <a:noAutofit/>
          </a:bodyPr>
          <a:lstStyle/>
          <a:p>
            <a:pPr marL="688975" lvl="0" indent="-688975" algn="l" rtl="0">
              <a:lnSpc>
                <a:spcPct val="100000"/>
              </a:lnSpc>
              <a:spcBef>
                <a:spcPts val="0"/>
              </a:spcBef>
              <a:spcAft>
                <a:spcPts val="0"/>
              </a:spcAft>
              <a:buSzPts val="3600"/>
              <a:buChar char="❖"/>
            </a:pPr>
            <a:r>
              <a:rPr lang="en-US" sz="3400" dirty="0">
                <a:effectLst>
                  <a:outerShdw blurRad="38100" dist="38100" dir="2700000" algn="tl">
                    <a:srgbClr val="000000">
                      <a:alpha val="43137"/>
                    </a:srgbClr>
                  </a:outerShdw>
                </a:effectLst>
              </a:rPr>
              <a:t>AI as inventor, creator?</a:t>
            </a:r>
          </a:p>
          <a:p>
            <a:pPr marL="688975" lvl="0" indent="-688975" algn="l" rtl="0">
              <a:lnSpc>
                <a:spcPct val="100000"/>
              </a:lnSpc>
              <a:spcBef>
                <a:spcPts val="0"/>
              </a:spcBef>
              <a:spcAft>
                <a:spcPts val="0"/>
              </a:spcAft>
              <a:buSzPts val="3600"/>
              <a:buChar char="❖"/>
            </a:pPr>
            <a:endParaRPr lang="en-US" sz="3400" dirty="0">
              <a:effectLst>
                <a:outerShdw blurRad="38100" dist="38100" dir="2700000" algn="tl">
                  <a:srgbClr val="000000">
                    <a:alpha val="43137"/>
                  </a:srgbClr>
                </a:outerShdw>
              </a:effectLst>
            </a:endParaRPr>
          </a:p>
          <a:p>
            <a:pPr marL="688975" lvl="0" indent="-688975" algn="l" rtl="0">
              <a:lnSpc>
                <a:spcPct val="100000"/>
              </a:lnSpc>
              <a:spcBef>
                <a:spcPts val="0"/>
              </a:spcBef>
              <a:spcAft>
                <a:spcPts val="0"/>
              </a:spcAft>
              <a:buSzPts val="3600"/>
              <a:buChar char="❖"/>
            </a:pPr>
            <a:r>
              <a:rPr lang="en-US" sz="3400" dirty="0">
                <a:effectLst>
                  <a:outerShdw blurRad="38100" dist="38100" dir="2700000" algn="tl">
                    <a:srgbClr val="000000">
                      <a:alpha val="43137"/>
                    </a:srgbClr>
                  </a:outerShdw>
                </a:effectLst>
              </a:rPr>
              <a:t>Infringement detectability concerns/ issues </a:t>
            </a:r>
          </a:p>
          <a:p>
            <a:pPr marL="688975" lvl="0" indent="-688975" algn="l" rtl="0">
              <a:lnSpc>
                <a:spcPct val="100000"/>
              </a:lnSpc>
              <a:spcBef>
                <a:spcPts val="0"/>
              </a:spcBef>
              <a:spcAft>
                <a:spcPts val="0"/>
              </a:spcAft>
              <a:buSzPts val="3600"/>
              <a:buChar char="❖"/>
            </a:pPr>
            <a:endParaRPr dirty="0"/>
          </a:p>
          <a:p>
            <a:pPr marL="0" lvl="0" indent="0" algn="l" rtl="0">
              <a:lnSpc>
                <a:spcPct val="100000"/>
              </a:lnSpc>
              <a:spcBef>
                <a:spcPts val="4200"/>
              </a:spcBef>
              <a:spcAft>
                <a:spcPts val="0"/>
              </a:spcAft>
              <a:buSzPts val="3600"/>
              <a:buNone/>
            </a:pPr>
            <a:endParaRPr dirty="0"/>
          </a:p>
          <a:p>
            <a:pPr marL="688975" lvl="0" indent="-485775" algn="l" rtl="0">
              <a:lnSpc>
                <a:spcPct val="90000"/>
              </a:lnSpc>
              <a:spcBef>
                <a:spcPts val="3600"/>
              </a:spcBef>
              <a:spcAft>
                <a:spcPts val="0"/>
              </a:spcAft>
              <a:buSzPts val="3200"/>
              <a:buNone/>
            </a:pPr>
            <a:endParaRPr dirty="0"/>
          </a:p>
          <a:p>
            <a:pPr marL="0" lvl="0" indent="0" algn="l" rtl="0">
              <a:lnSpc>
                <a:spcPct val="90000"/>
              </a:lnSpc>
              <a:spcBef>
                <a:spcPts val="2400"/>
              </a:spcBef>
              <a:spcAft>
                <a:spcPts val="0"/>
              </a:spcAft>
              <a:buSzPts val="3200"/>
              <a:buNone/>
            </a:pPr>
            <a:endParaRPr dirty="0"/>
          </a:p>
          <a:p>
            <a:pPr marL="519113" lvl="0" indent="-315913" algn="l" rtl="0">
              <a:lnSpc>
                <a:spcPct val="90000"/>
              </a:lnSpc>
              <a:spcBef>
                <a:spcPts val="2400"/>
              </a:spcBef>
              <a:spcAft>
                <a:spcPts val="0"/>
              </a:spcAft>
              <a:buSzPts val="3200"/>
              <a:buNone/>
            </a:pPr>
            <a:endParaRPr dirty="0"/>
          </a:p>
        </p:txBody>
      </p:sp>
      <p:sp>
        <p:nvSpPr>
          <p:cNvPr id="736" name="Google Shape;736;p91"/>
          <p:cNvSpPr txBox="1"/>
          <p:nvPr/>
        </p:nvSpPr>
        <p:spPr>
          <a:xfrm>
            <a:off x="7086600" y="6463718"/>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800"/>
              <a:buFont typeface="Calibri"/>
              <a:buNone/>
            </a:pPr>
            <a:fld id="{00000000-1234-1234-1234-123412341234}" type="slidenum">
              <a:rPr lang="en-US" sz="1800">
                <a:solidFill>
                  <a:srgbClr val="BFBFBF"/>
                </a:solidFill>
                <a:latin typeface="Calibri"/>
                <a:cs typeface="Calibri"/>
                <a:sym typeface="Calibri"/>
              </a:rPr>
              <a:t>36</a:t>
            </a:fld>
            <a:endParaRPr sz="1800" dirty="0">
              <a:solidFill>
                <a:srgbClr val="BFBFBF"/>
              </a:solidFill>
              <a:latin typeface="Calibri"/>
              <a:cs typeface="Calibri"/>
              <a:sym typeface="Calibri"/>
            </a:endParaRPr>
          </a:p>
        </p:txBody>
      </p:sp>
      <p:pic>
        <p:nvPicPr>
          <p:cNvPr id="6" name="Picture 5" descr="A picture containing wall, monitor&#10;&#10;Description automatically generated">
            <a:extLst>
              <a:ext uri="{FF2B5EF4-FFF2-40B4-BE49-F238E27FC236}">
                <a16:creationId xmlns:a16="http://schemas.microsoft.com/office/drawing/2014/main" id="{179E7509-1634-42FE-9F3F-FD947471B6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284676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4"/>
                                        </p:tgtEl>
                                        <p:attrNameLst>
                                          <p:attrName>style.visibility</p:attrName>
                                        </p:attrNameLst>
                                      </p:cBhvr>
                                      <p:to>
                                        <p:strVal val="visible"/>
                                      </p:to>
                                    </p:set>
                                    <p:animEffect transition="in" filter="fade">
                                      <p:cBhvr>
                                        <p:cTn id="7" dur="500"/>
                                        <p:tgtEl>
                                          <p:spTgt spid="73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 grpId="0"/>
      <p:bldP spid="73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pic>
        <p:nvPicPr>
          <p:cNvPr id="3" name="Picture 2">
            <a:extLst>
              <a:ext uri="{FF2B5EF4-FFF2-40B4-BE49-F238E27FC236}">
                <a16:creationId xmlns:a16="http://schemas.microsoft.com/office/drawing/2014/main" id="{C9299186-F118-44E4-8767-9A31E2D11711}"/>
              </a:ext>
            </a:extLst>
          </p:cNvPr>
          <p:cNvPicPr>
            <a:picLocks noChangeAspect="1"/>
          </p:cNvPicPr>
          <p:nvPr/>
        </p:nvPicPr>
        <p:blipFill>
          <a:blip r:embed="rId3"/>
          <a:stretch>
            <a:fillRect/>
          </a:stretch>
        </p:blipFill>
        <p:spPr>
          <a:xfrm>
            <a:off x="0" y="6213514"/>
            <a:ext cx="9144000" cy="660321"/>
          </a:xfrm>
          <a:prstGeom prst="rect">
            <a:avLst/>
          </a:prstGeom>
        </p:spPr>
      </p:pic>
      <p:sp>
        <p:nvSpPr>
          <p:cNvPr id="124" name="Google Shape;124;p18"/>
          <p:cNvSpPr txBox="1">
            <a:spLocks noGrp="1"/>
          </p:cNvSpPr>
          <p:nvPr>
            <p:ph type="body" idx="1"/>
          </p:nvPr>
        </p:nvSpPr>
        <p:spPr>
          <a:xfrm>
            <a:off x="0" y="1723226"/>
            <a:ext cx="9144000" cy="737400"/>
          </a:xfrm>
          <a:prstGeom prst="rect">
            <a:avLst/>
          </a:prstGeom>
          <a:noFill/>
          <a:ln>
            <a:noFill/>
          </a:ln>
        </p:spPr>
        <p:txBody>
          <a:bodyPr spcFirstLastPara="1" wrap="square" lIns="91425" tIns="45700" rIns="91425" bIns="45700" anchor="t" anchorCtr="1">
            <a:noAutofit/>
          </a:bodyPr>
          <a:lstStyle/>
          <a:p>
            <a:pPr marL="0" lvl="0" indent="0" algn="ctr" rtl="0">
              <a:lnSpc>
                <a:spcPct val="90000"/>
              </a:lnSpc>
              <a:spcBef>
                <a:spcPts val="0"/>
              </a:spcBef>
              <a:spcAft>
                <a:spcPts val="0"/>
              </a:spcAft>
              <a:buSzPts val="6000"/>
              <a:buNone/>
            </a:pPr>
            <a:r>
              <a:rPr lang="en-US" sz="6000" cap="small" dirty="0">
                <a:solidFill>
                  <a:schemeClr val="tx1"/>
                </a:solidFill>
                <a:effectLst>
                  <a:outerShdw blurRad="38100" dist="38100" dir="2700000" algn="tl">
                    <a:srgbClr val="000000">
                      <a:alpha val="43137"/>
                    </a:srgbClr>
                  </a:outerShdw>
                </a:effectLst>
                <a:latin typeface="Arimo"/>
                <a:ea typeface="Arimo"/>
                <a:cs typeface="Arimo"/>
                <a:sym typeface="Arimo"/>
              </a:rPr>
              <a:t>Regulating AI</a:t>
            </a:r>
            <a:endParaRPr sz="6000" cap="small" dirty="0">
              <a:solidFill>
                <a:schemeClr val="tx1"/>
              </a:solidFill>
              <a:effectLst>
                <a:outerShdw blurRad="38100" dist="38100" dir="2700000" algn="tl">
                  <a:srgbClr val="000000">
                    <a:alpha val="43137"/>
                  </a:srgbClr>
                </a:outerShdw>
              </a:effectLst>
              <a:latin typeface="Arimo"/>
              <a:ea typeface="Arimo"/>
              <a:cs typeface="Arimo"/>
              <a:sym typeface="Arimo"/>
            </a:endParaRPr>
          </a:p>
        </p:txBody>
      </p:sp>
      <p:pic>
        <p:nvPicPr>
          <p:cNvPr id="4" name="Picture 3" descr="A picture containing wall, monitor&#10;&#10;Description automatically generated">
            <a:extLst>
              <a:ext uri="{FF2B5EF4-FFF2-40B4-BE49-F238E27FC236}">
                <a16:creationId xmlns:a16="http://schemas.microsoft.com/office/drawing/2014/main" id="{A42CF461-1E52-4037-8E92-FC2D0DF40A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329188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anim calcmode="lin" valueType="num">
                                      <p:cBhvr additive="base">
                                        <p:cTn id="7" dur="500" fill="hold"/>
                                        <p:tgtEl>
                                          <p:spTgt spid="1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EBE840-F8B0-4734-AE11-1DD7482014B8}"/>
              </a:ext>
            </a:extLst>
          </p:cNvPr>
          <p:cNvPicPr>
            <a:picLocks noChangeAspect="1"/>
          </p:cNvPicPr>
          <p:nvPr/>
        </p:nvPicPr>
        <p:blipFill>
          <a:blip r:embed="rId3"/>
          <a:stretch>
            <a:fillRect/>
          </a:stretch>
        </p:blipFill>
        <p:spPr>
          <a:xfrm>
            <a:off x="0" y="6213514"/>
            <a:ext cx="9144000" cy="660321"/>
          </a:xfrm>
          <a:prstGeom prst="rect">
            <a:avLst/>
          </a:prstGeom>
        </p:spPr>
      </p:pic>
      <p:grpSp>
        <p:nvGrpSpPr>
          <p:cNvPr id="6" name="Group 5">
            <a:extLst>
              <a:ext uri="{FF2B5EF4-FFF2-40B4-BE49-F238E27FC236}">
                <a16:creationId xmlns:a16="http://schemas.microsoft.com/office/drawing/2014/main" id="{07A77FFA-E0CD-4C60-8E9F-D30996E4CDC9}"/>
              </a:ext>
            </a:extLst>
          </p:cNvPr>
          <p:cNvGrpSpPr>
            <a:grpSpLocks noChangeAspect="1"/>
          </p:cNvGrpSpPr>
          <p:nvPr/>
        </p:nvGrpSpPr>
        <p:grpSpPr>
          <a:xfrm>
            <a:off x="320040" y="997717"/>
            <a:ext cx="8503920" cy="3178436"/>
            <a:chOff x="1304924" y="1028700"/>
            <a:chExt cx="4343401" cy="1623395"/>
          </a:xfrm>
        </p:grpSpPr>
        <p:pic>
          <p:nvPicPr>
            <p:cNvPr id="7" name="Picture 6">
              <a:extLst>
                <a:ext uri="{FF2B5EF4-FFF2-40B4-BE49-F238E27FC236}">
                  <a16:creationId xmlns:a16="http://schemas.microsoft.com/office/drawing/2014/main" id="{2705B75A-8A08-4CD4-8CD7-FB9109C98D0F}"/>
                </a:ext>
              </a:extLst>
            </p:cNvPr>
            <p:cNvPicPr>
              <a:picLocks noChangeAspect="1"/>
            </p:cNvPicPr>
            <p:nvPr/>
          </p:nvPicPr>
          <p:blipFill rotWithShape="1">
            <a:blip r:embed="rId4"/>
            <a:srcRect l="10703" t="15000" r="53672" b="77083"/>
            <a:stretch/>
          </p:blipFill>
          <p:spPr>
            <a:xfrm>
              <a:off x="1304924" y="1028700"/>
              <a:ext cx="4343401" cy="542925"/>
            </a:xfrm>
            <a:prstGeom prst="rect">
              <a:avLst/>
            </a:prstGeom>
          </p:spPr>
        </p:pic>
        <p:pic>
          <p:nvPicPr>
            <p:cNvPr id="8" name="Picture 7">
              <a:extLst>
                <a:ext uri="{FF2B5EF4-FFF2-40B4-BE49-F238E27FC236}">
                  <a16:creationId xmlns:a16="http://schemas.microsoft.com/office/drawing/2014/main" id="{F56CF7FB-0DE0-48C6-B1F6-4DADB55CD696}"/>
                </a:ext>
              </a:extLst>
            </p:cNvPr>
            <p:cNvPicPr>
              <a:picLocks noChangeAspect="1"/>
            </p:cNvPicPr>
            <p:nvPr/>
          </p:nvPicPr>
          <p:blipFill rotWithShape="1">
            <a:blip r:embed="rId4"/>
            <a:srcRect l="10703" t="25972" r="53672" b="57500"/>
            <a:stretch/>
          </p:blipFill>
          <p:spPr>
            <a:xfrm>
              <a:off x="1304924" y="1518620"/>
              <a:ext cx="4343401" cy="1133475"/>
            </a:xfrm>
            <a:prstGeom prst="rect">
              <a:avLst/>
            </a:prstGeom>
          </p:spPr>
        </p:pic>
      </p:grpSp>
      <p:sp>
        <p:nvSpPr>
          <p:cNvPr id="5" name="Google Shape;529;p66">
            <a:extLst>
              <a:ext uri="{FF2B5EF4-FFF2-40B4-BE49-F238E27FC236}">
                <a16:creationId xmlns:a16="http://schemas.microsoft.com/office/drawing/2014/main" id="{A50BE86E-B6B1-4784-94B3-A144764993EF}"/>
              </a:ext>
            </a:extLst>
          </p:cNvPr>
          <p:cNvSpPr txBox="1"/>
          <p:nvPr/>
        </p:nvSpPr>
        <p:spPr>
          <a:xfrm>
            <a:off x="7086600" y="6492871"/>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38</a:t>
            </a:fld>
            <a:endParaRPr sz="1200" b="0" i="0" u="none" strike="noStrike" cap="none" dirty="0">
              <a:solidFill>
                <a:srgbClr val="BFBFBF"/>
              </a:solidFill>
              <a:latin typeface="Calibri"/>
              <a:ea typeface="Calibri"/>
              <a:cs typeface="Calibri"/>
              <a:sym typeface="Calibri"/>
            </a:endParaRPr>
          </a:p>
        </p:txBody>
      </p:sp>
      <p:pic>
        <p:nvPicPr>
          <p:cNvPr id="10" name="Picture 9" descr="A picture containing wall, monitor&#10;&#10;Description automatically generated">
            <a:extLst>
              <a:ext uri="{FF2B5EF4-FFF2-40B4-BE49-F238E27FC236}">
                <a16:creationId xmlns:a16="http://schemas.microsoft.com/office/drawing/2014/main" id="{4836C99E-16FD-45D0-BD8E-E9379674B9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762857229"/>
      </p:ext>
    </p:extLst>
  </p:cSld>
  <p:clrMapOvr>
    <a:masterClrMapping/>
  </p:clrMapOvr>
  <mc:AlternateContent xmlns:mc="http://schemas.openxmlformats.org/markup-compatibility/2006" xmlns:p14="http://schemas.microsoft.com/office/powerpoint/2010/main">
    <mc:Choice Requires="p14">
      <p:transition spd="slow" p14:dur="2000" advTm="4516"/>
    </mc:Choice>
    <mc:Fallback xmlns="">
      <p:transition spd="slow" advTm="4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33" objId="6"/>
      </p14:showEvtLst>
    </p:ext>
  </p:extLs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Shape 733"/>
        <p:cNvGrpSpPr/>
        <p:nvPr/>
      </p:nvGrpSpPr>
      <p:grpSpPr>
        <a:xfrm>
          <a:off x="0" y="0"/>
          <a:ext cx="0" cy="0"/>
          <a:chOff x="0" y="0"/>
          <a:chExt cx="0" cy="0"/>
        </a:xfrm>
      </p:grpSpPr>
      <p:pic>
        <p:nvPicPr>
          <p:cNvPr id="5" name="Picture 4">
            <a:extLst>
              <a:ext uri="{FF2B5EF4-FFF2-40B4-BE49-F238E27FC236}">
                <a16:creationId xmlns:a16="http://schemas.microsoft.com/office/drawing/2014/main" id="{696B11C1-016E-4FD7-8F59-B43A3FD0B12C}"/>
              </a:ext>
            </a:extLst>
          </p:cNvPr>
          <p:cNvPicPr>
            <a:picLocks noChangeAspect="1"/>
          </p:cNvPicPr>
          <p:nvPr/>
        </p:nvPicPr>
        <p:blipFill>
          <a:blip r:embed="rId3"/>
          <a:stretch>
            <a:fillRect/>
          </a:stretch>
        </p:blipFill>
        <p:spPr>
          <a:xfrm>
            <a:off x="0" y="6068292"/>
            <a:ext cx="9144000" cy="805544"/>
          </a:xfrm>
          <a:prstGeom prst="rect">
            <a:avLst/>
          </a:prstGeom>
        </p:spPr>
      </p:pic>
      <p:sp>
        <p:nvSpPr>
          <p:cNvPr id="734" name="Google Shape;734;p91"/>
          <p:cNvSpPr txBox="1">
            <a:spLocks noGrp="1"/>
          </p:cNvSpPr>
          <p:nvPr>
            <p:ph type="title"/>
          </p:nvPr>
        </p:nvSpPr>
        <p:spPr>
          <a:xfrm>
            <a:off x="0" y="211717"/>
            <a:ext cx="9144000" cy="1204853"/>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600"/>
              <a:buFont typeface="Arimo"/>
              <a:buNone/>
            </a:pPr>
            <a:r>
              <a:rPr lang="en-US" b="0" dirty="0">
                <a:effectLst>
                  <a:outerShdw blurRad="38100" dist="38100" dir="2700000" algn="tl">
                    <a:srgbClr val="000000">
                      <a:alpha val="43137"/>
                    </a:srgbClr>
                  </a:outerShdw>
                </a:effectLst>
              </a:rPr>
              <a:t>Regulatory Requirements? </a:t>
            </a:r>
            <a:endParaRPr b="0" dirty="0">
              <a:effectLst>
                <a:outerShdw blurRad="38100" dist="38100" dir="2700000" algn="tl">
                  <a:srgbClr val="000000">
                    <a:alpha val="43137"/>
                  </a:srgbClr>
                </a:outerShdw>
              </a:effectLst>
            </a:endParaRPr>
          </a:p>
        </p:txBody>
      </p:sp>
      <p:sp>
        <p:nvSpPr>
          <p:cNvPr id="735" name="Google Shape;735;p91"/>
          <p:cNvSpPr txBox="1">
            <a:spLocks noGrp="1"/>
          </p:cNvSpPr>
          <p:nvPr>
            <p:ph idx="1"/>
          </p:nvPr>
        </p:nvSpPr>
        <p:spPr>
          <a:xfrm>
            <a:off x="742928" y="1513653"/>
            <a:ext cx="7940233" cy="5074840"/>
          </a:xfrm>
          <a:prstGeom prst="rect">
            <a:avLst/>
          </a:prstGeom>
          <a:noFill/>
          <a:ln>
            <a:noFill/>
          </a:ln>
        </p:spPr>
        <p:txBody>
          <a:bodyPr spcFirstLastPara="1" wrap="square" lIns="91425" tIns="45700" rIns="91425" bIns="45700" anchor="t" anchorCtr="0">
            <a:noAutofit/>
          </a:bodyPr>
          <a:lstStyle/>
          <a:p>
            <a:pPr marL="688975" lvl="0" indent="-688975">
              <a:lnSpc>
                <a:spcPct val="100000"/>
              </a:lnSpc>
              <a:spcBef>
                <a:spcPts val="3600"/>
              </a:spcBef>
              <a:buSzPts val="3600"/>
            </a:pPr>
            <a:r>
              <a:rPr lang="en-US" sz="3600" dirty="0">
                <a:effectLst>
                  <a:outerShdw blurRad="38100" dist="38100" dir="2700000" algn="tl">
                    <a:srgbClr val="000000">
                      <a:alpha val="43137"/>
                    </a:srgbClr>
                  </a:outerShdw>
                </a:effectLst>
              </a:rPr>
              <a:t>National Algorithm Safety Board?</a:t>
            </a:r>
          </a:p>
          <a:p>
            <a:pPr marL="688975" lvl="0" indent="-688975">
              <a:lnSpc>
                <a:spcPct val="100000"/>
              </a:lnSpc>
              <a:spcBef>
                <a:spcPts val="3600"/>
              </a:spcBef>
              <a:buSzPts val="3600"/>
            </a:pPr>
            <a:r>
              <a:rPr lang="en-US" sz="3600" dirty="0">
                <a:effectLst>
                  <a:outerShdw blurRad="38100" dist="38100" dir="2700000" algn="tl">
                    <a:srgbClr val="000000">
                      <a:alpha val="43137"/>
                    </a:srgbClr>
                  </a:outerShdw>
                </a:effectLst>
              </a:rPr>
              <a:t>Flight data recorder for every robot/algorithm?</a:t>
            </a:r>
          </a:p>
          <a:p>
            <a:pPr marL="688975" lvl="0" indent="-688975">
              <a:lnSpc>
                <a:spcPct val="100000"/>
              </a:lnSpc>
              <a:spcBef>
                <a:spcPts val="3600"/>
              </a:spcBef>
              <a:buSzPts val="3600"/>
            </a:pPr>
            <a:r>
              <a:rPr lang="en-US" sz="3600" dirty="0">
                <a:effectLst>
                  <a:outerShdw blurRad="38100" dist="38100" dir="2700000" algn="tl">
                    <a:srgbClr val="000000">
                      <a:alpha val="43137"/>
                    </a:srgbClr>
                  </a:outerShdw>
                </a:effectLst>
              </a:rPr>
              <a:t>Mandatory “kill switch”?</a:t>
            </a:r>
          </a:p>
          <a:p>
            <a:pPr marL="688975" lvl="0" indent="-688975">
              <a:lnSpc>
                <a:spcPct val="100000"/>
              </a:lnSpc>
              <a:spcBef>
                <a:spcPts val="4200"/>
              </a:spcBef>
              <a:buSzPts val="3600"/>
            </a:pPr>
            <a:endParaRPr lang="en-US" sz="3600" dirty="0"/>
          </a:p>
          <a:p>
            <a:pPr marL="0" lvl="0" indent="0" algn="l" rtl="0">
              <a:lnSpc>
                <a:spcPct val="100000"/>
              </a:lnSpc>
              <a:spcBef>
                <a:spcPts val="4200"/>
              </a:spcBef>
              <a:spcAft>
                <a:spcPts val="0"/>
              </a:spcAft>
              <a:buSzPts val="3600"/>
              <a:buNone/>
            </a:pPr>
            <a:endParaRPr dirty="0"/>
          </a:p>
          <a:p>
            <a:pPr marL="688975" lvl="0" indent="-485775" algn="l" rtl="0">
              <a:lnSpc>
                <a:spcPct val="90000"/>
              </a:lnSpc>
              <a:spcBef>
                <a:spcPts val="3600"/>
              </a:spcBef>
              <a:spcAft>
                <a:spcPts val="0"/>
              </a:spcAft>
              <a:buSzPts val="3200"/>
              <a:buNone/>
            </a:pPr>
            <a:endParaRPr dirty="0"/>
          </a:p>
          <a:p>
            <a:pPr marL="0" lvl="0" indent="0" algn="l" rtl="0">
              <a:lnSpc>
                <a:spcPct val="90000"/>
              </a:lnSpc>
              <a:spcBef>
                <a:spcPts val="2400"/>
              </a:spcBef>
              <a:spcAft>
                <a:spcPts val="0"/>
              </a:spcAft>
              <a:buSzPts val="3200"/>
              <a:buNone/>
            </a:pPr>
            <a:endParaRPr dirty="0"/>
          </a:p>
          <a:p>
            <a:pPr marL="519113" lvl="0" indent="-315913" algn="l" rtl="0">
              <a:lnSpc>
                <a:spcPct val="90000"/>
              </a:lnSpc>
              <a:spcBef>
                <a:spcPts val="2400"/>
              </a:spcBef>
              <a:spcAft>
                <a:spcPts val="0"/>
              </a:spcAft>
              <a:buSzPts val="3200"/>
              <a:buNone/>
            </a:pPr>
            <a:endParaRPr dirty="0"/>
          </a:p>
        </p:txBody>
      </p:sp>
      <p:sp>
        <p:nvSpPr>
          <p:cNvPr id="736" name="Google Shape;736;p91"/>
          <p:cNvSpPr txBox="1"/>
          <p:nvPr/>
        </p:nvSpPr>
        <p:spPr>
          <a:xfrm>
            <a:off x="7086600" y="6503011"/>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800"/>
              <a:buFont typeface="Calibri"/>
              <a:buNone/>
            </a:pPr>
            <a:fld id="{00000000-1234-1234-1234-123412341234}" type="slidenum">
              <a:rPr lang="en-US" sz="1800">
                <a:solidFill>
                  <a:srgbClr val="BFBFBF"/>
                </a:solidFill>
                <a:latin typeface="Calibri"/>
                <a:cs typeface="Calibri"/>
                <a:sym typeface="Calibri"/>
              </a:rPr>
              <a:t>39</a:t>
            </a:fld>
            <a:endParaRPr sz="1800" dirty="0">
              <a:solidFill>
                <a:srgbClr val="BFBFBF"/>
              </a:solidFill>
              <a:latin typeface="Calibri"/>
              <a:cs typeface="Calibri"/>
              <a:sym typeface="Calibri"/>
            </a:endParaRPr>
          </a:p>
        </p:txBody>
      </p:sp>
      <p:pic>
        <p:nvPicPr>
          <p:cNvPr id="6" name="Picture 5" descr="A picture containing wall, monitor&#10;&#10;Description automatically generated">
            <a:extLst>
              <a:ext uri="{FF2B5EF4-FFF2-40B4-BE49-F238E27FC236}">
                <a16:creationId xmlns:a16="http://schemas.microsoft.com/office/drawing/2014/main" id="{2FE416CF-A030-4121-B1B9-278994842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42239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4"/>
                                        </p:tgtEl>
                                        <p:attrNameLst>
                                          <p:attrName>style.visibility</p:attrName>
                                        </p:attrNameLst>
                                      </p:cBhvr>
                                      <p:to>
                                        <p:strVal val="visible"/>
                                      </p:to>
                                    </p:set>
                                    <p:animEffect transition="in" filter="fade">
                                      <p:cBhvr>
                                        <p:cTn id="7" dur="500"/>
                                        <p:tgtEl>
                                          <p:spTgt spid="73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 grpId="0"/>
      <p:bldP spid="73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pic>
        <p:nvPicPr>
          <p:cNvPr id="5" name="Picture 4">
            <a:extLst>
              <a:ext uri="{FF2B5EF4-FFF2-40B4-BE49-F238E27FC236}">
                <a16:creationId xmlns:a16="http://schemas.microsoft.com/office/drawing/2014/main" id="{30815B98-F670-48DD-96D6-0793D95C932A}"/>
              </a:ext>
            </a:extLst>
          </p:cNvPr>
          <p:cNvPicPr>
            <a:picLocks noChangeAspect="1"/>
          </p:cNvPicPr>
          <p:nvPr/>
        </p:nvPicPr>
        <p:blipFill>
          <a:blip r:embed="rId3"/>
          <a:stretch>
            <a:fillRect/>
          </a:stretch>
        </p:blipFill>
        <p:spPr>
          <a:xfrm>
            <a:off x="0" y="6213514"/>
            <a:ext cx="9144000" cy="660321"/>
          </a:xfrm>
          <a:prstGeom prst="rect">
            <a:avLst/>
          </a:prstGeom>
        </p:spPr>
      </p:pic>
      <p:sp>
        <p:nvSpPr>
          <p:cNvPr id="233" name="Google Shape;233;p31"/>
          <p:cNvSpPr txBox="1">
            <a:spLocks noGrp="1"/>
          </p:cNvSpPr>
          <p:nvPr>
            <p:ph type="title"/>
          </p:nvPr>
        </p:nvSpPr>
        <p:spPr>
          <a:xfrm>
            <a:off x="0" y="267117"/>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400"/>
              <a:buFont typeface="Arimo"/>
              <a:buNone/>
            </a:pPr>
            <a:r>
              <a:rPr lang="en-US" sz="5400" b="0" dirty="0">
                <a:effectLst>
                  <a:outerShdw blurRad="38100" dist="38100" dir="2700000" algn="tl">
                    <a:srgbClr val="000000">
                      <a:alpha val="43137"/>
                    </a:srgbClr>
                  </a:outerShdw>
                </a:effectLst>
              </a:rPr>
              <a:t>AI Today</a:t>
            </a:r>
            <a:endParaRPr b="0" dirty="0">
              <a:effectLst>
                <a:outerShdw blurRad="38100" dist="38100" dir="2700000" algn="tl">
                  <a:srgbClr val="000000">
                    <a:alpha val="43137"/>
                  </a:srgbClr>
                </a:outerShdw>
              </a:effectLst>
            </a:endParaRPr>
          </a:p>
        </p:txBody>
      </p:sp>
      <p:sp>
        <p:nvSpPr>
          <p:cNvPr id="234" name="Google Shape;234;p31"/>
          <p:cNvSpPr txBox="1"/>
          <p:nvPr/>
        </p:nvSpPr>
        <p:spPr>
          <a:xfrm>
            <a:off x="6988526" y="6385967"/>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4</a:t>
            </a:fld>
            <a:endParaRPr sz="1200" b="0" i="0" u="none" strike="noStrike" cap="none">
              <a:solidFill>
                <a:srgbClr val="BFBFBF"/>
              </a:solidFill>
              <a:latin typeface="Calibri"/>
              <a:ea typeface="Calibri"/>
              <a:cs typeface="Calibri"/>
              <a:sym typeface="Calibri"/>
            </a:endParaRPr>
          </a:p>
        </p:txBody>
      </p:sp>
      <p:pic>
        <p:nvPicPr>
          <p:cNvPr id="235" name="Google Shape;235;p31"/>
          <p:cNvPicPr preferRelativeResize="0"/>
          <p:nvPr/>
        </p:nvPicPr>
        <p:blipFill rotWithShape="1">
          <a:blip r:embed="rId4">
            <a:alphaModFix/>
          </a:blip>
          <a:srcRect/>
          <a:stretch/>
        </p:blipFill>
        <p:spPr>
          <a:xfrm>
            <a:off x="137160" y="1033124"/>
            <a:ext cx="8869680" cy="5067544"/>
          </a:xfrm>
          <a:prstGeom prst="rect">
            <a:avLst/>
          </a:prstGeom>
          <a:noFill/>
          <a:ln>
            <a:noFill/>
          </a:ln>
        </p:spPr>
      </p:pic>
      <p:pic>
        <p:nvPicPr>
          <p:cNvPr id="6" name="Picture 5" descr="A picture containing wall, monitor&#10;&#10;Description automatically generated">
            <a:extLst>
              <a:ext uri="{FF2B5EF4-FFF2-40B4-BE49-F238E27FC236}">
                <a16:creationId xmlns:a16="http://schemas.microsoft.com/office/drawing/2014/main" id="{F6959E97-F7CB-4326-BD01-42624BD967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35"/>
                                        </p:tgtEl>
                                        <p:attrNameLst>
                                          <p:attrName>style.visibility</p:attrName>
                                        </p:attrNameLst>
                                      </p:cBhvr>
                                      <p:to>
                                        <p:strVal val="visible"/>
                                      </p:to>
                                    </p:set>
                                    <p:animEffect transition="in" filter="barn(inVertical)">
                                      <p:cBhvr>
                                        <p:cTn id="1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Shape 123"/>
        <p:cNvGrpSpPr/>
        <p:nvPr/>
      </p:nvGrpSpPr>
      <p:grpSpPr>
        <a:xfrm>
          <a:off x="0" y="0"/>
          <a:ext cx="0" cy="0"/>
          <a:chOff x="0" y="0"/>
          <a:chExt cx="0" cy="0"/>
        </a:xfrm>
      </p:grpSpPr>
      <p:sp>
        <p:nvSpPr>
          <p:cNvPr id="124" name="Google Shape;124;p18"/>
          <p:cNvSpPr txBox="1">
            <a:spLocks noGrp="1"/>
          </p:cNvSpPr>
          <p:nvPr>
            <p:ph type="body" idx="1"/>
          </p:nvPr>
        </p:nvSpPr>
        <p:spPr>
          <a:xfrm>
            <a:off x="0" y="1719026"/>
            <a:ext cx="9144000" cy="737400"/>
          </a:xfrm>
          <a:prstGeom prst="rect">
            <a:avLst/>
          </a:prstGeom>
          <a:noFill/>
          <a:ln>
            <a:noFill/>
          </a:ln>
        </p:spPr>
        <p:txBody>
          <a:bodyPr spcFirstLastPara="1" wrap="square" lIns="91425" tIns="45700" rIns="91425" bIns="45700" anchor="t" anchorCtr="1">
            <a:noAutofit/>
          </a:bodyPr>
          <a:lstStyle/>
          <a:p>
            <a:pPr marL="0" lvl="0" indent="0" algn="ctr" rtl="0">
              <a:lnSpc>
                <a:spcPct val="90000"/>
              </a:lnSpc>
              <a:spcBef>
                <a:spcPts val="0"/>
              </a:spcBef>
              <a:spcAft>
                <a:spcPts val="0"/>
              </a:spcAft>
              <a:buSzPts val="6000"/>
              <a:buNone/>
            </a:pPr>
            <a:r>
              <a:rPr lang="en-US" sz="6000" cap="small" dirty="0">
                <a:solidFill>
                  <a:schemeClr val="tx1"/>
                </a:solidFill>
                <a:effectLst>
                  <a:outerShdw blurRad="38100" dist="38100" dir="2700000" algn="tl">
                    <a:srgbClr val="000000">
                      <a:alpha val="43137"/>
                    </a:srgbClr>
                  </a:outerShdw>
                </a:effectLst>
                <a:latin typeface="Arimo"/>
                <a:ea typeface="Arimo"/>
                <a:cs typeface="Arimo"/>
                <a:sym typeface="Arimo"/>
              </a:rPr>
              <a:t>Data &amp; Bias Issues</a:t>
            </a:r>
            <a:endParaRPr sz="6000" cap="small" dirty="0">
              <a:solidFill>
                <a:schemeClr val="tx1"/>
              </a:solidFill>
              <a:effectLst>
                <a:outerShdw blurRad="38100" dist="38100" dir="2700000" algn="tl">
                  <a:srgbClr val="000000">
                    <a:alpha val="43137"/>
                  </a:srgbClr>
                </a:outerShdw>
              </a:effectLst>
              <a:latin typeface="Arimo"/>
              <a:ea typeface="Arimo"/>
              <a:cs typeface="Arimo"/>
              <a:sym typeface="Arimo"/>
            </a:endParaRPr>
          </a:p>
        </p:txBody>
      </p:sp>
      <p:pic>
        <p:nvPicPr>
          <p:cNvPr id="3" name="Picture 2">
            <a:extLst>
              <a:ext uri="{FF2B5EF4-FFF2-40B4-BE49-F238E27FC236}">
                <a16:creationId xmlns:a16="http://schemas.microsoft.com/office/drawing/2014/main" id="{3EDF8610-184A-4965-8800-33BCE046EE6D}"/>
              </a:ext>
            </a:extLst>
          </p:cNvPr>
          <p:cNvPicPr>
            <a:picLocks noChangeAspect="1"/>
          </p:cNvPicPr>
          <p:nvPr/>
        </p:nvPicPr>
        <p:blipFill>
          <a:blip r:embed="rId3"/>
          <a:stretch>
            <a:fillRect/>
          </a:stretch>
        </p:blipFill>
        <p:spPr>
          <a:xfrm>
            <a:off x="0" y="6213514"/>
            <a:ext cx="9144000" cy="660321"/>
          </a:xfrm>
          <a:prstGeom prst="rect">
            <a:avLst/>
          </a:prstGeom>
        </p:spPr>
      </p:pic>
      <p:pic>
        <p:nvPicPr>
          <p:cNvPr id="4" name="Picture 3" descr="A picture containing wall, monitor&#10;&#10;Description automatically generated">
            <a:extLst>
              <a:ext uri="{FF2B5EF4-FFF2-40B4-BE49-F238E27FC236}">
                <a16:creationId xmlns:a16="http://schemas.microsoft.com/office/drawing/2014/main" id="{F9130B96-B44D-485A-9BD9-C4CFB83A2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136085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anim calcmode="lin" valueType="num">
                                      <p:cBhvr additive="base">
                                        <p:cTn id="7" dur="500" fill="hold"/>
                                        <p:tgtEl>
                                          <p:spTgt spid="1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Shape 363"/>
        <p:cNvGrpSpPr/>
        <p:nvPr/>
      </p:nvGrpSpPr>
      <p:grpSpPr>
        <a:xfrm>
          <a:off x="0" y="0"/>
          <a:ext cx="0" cy="0"/>
          <a:chOff x="0" y="0"/>
          <a:chExt cx="0" cy="0"/>
        </a:xfrm>
      </p:grpSpPr>
      <p:pic>
        <p:nvPicPr>
          <p:cNvPr id="8" name="Picture 7">
            <a:extLst>
              <a:ext uri="{FF2B5EF4-FFF2-40B4-BE49-F238E27FC236}">
                <a16:creationId xmlns:a16="http://schemas.microsoft.com/office/drawing/2014/main" id="{B712EF85-FF10-4DBD-97FD-55A21730D784}"/>
              </a:ext>
            </a:extLst>
          </p:cNvPr>
          <p:cNvPicPr>
            <a:picLocks noChangeAspect="1"/>
          </p:cNvPicPr>
          <p:nvPr/>
        </p:nvPicPr>
        <p:blipFill>
          <a:blip r:embed="rId3"/>
          <a:stretch>
            <a:fillRect/>
          </a:stretch>
        </p:blipFill>
        <p:spPr>
          <a:xfrm>
            <a:off x="0" y="6114080"/>
            <a:ext cx="9144000" cy="759755"/>
          </a:xfrm>
          <a:prstGeom prst="rect">
            <a:avLst/>
          </a:prstGeom>
        </p:spPr>
      </p:pic>
      <p:sp>
        <p:nvSpPr>
          <p:cNvPr id="369" name="Google Shape;369;p47"/>
          <p:cNvSpPr txBox="1">
            <a:spLocks noGrp="1"/>
          </p:cNvSpPr>
          <p:nvPr>
            <p:ph type="title"/>
          </p:nvPr>
        </p:nvSpPr>
        <p:spPr>
          <a:xfrm>
            <a:off x="0" y="175279"/>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400"/>
              <a:buFont typeface="Arimo"/>
              <a:buNone/>
            </a:pPr>
            <a:r>
              <a:rPr lang="en-US" b="0" dirty="0">
                <a:effectLst>
                  <a:outerShdw blurRad="38100" dist="38100" dir="2700000" algn="tl">
                    <a:srgbClr val="000000">
                      <a:alpha val="43137"/>
                    </a:srgbClr>
                  </a:outerShdw>
                </a:effectLst>
              </a:rPr>
              <a:t>Recent Developments</a:t>
            </a:r>
            <a:endParaRPr b="0" dirty="0">
              <a:effectLst>
                <a:outerShdw blurRad="38100" dist="38100" dir="2700000" algn="tl">
                  <a:srgbClr val="000000">
                    <a:alpha val="43137"/>
                  </a:srgbClr>
                </a:outerShdw>
              </a:effectLst>
            </a:endParaRPr>
          </a:p>
        </p:txBody>
      </p:sp>
      <p:sp>
        <p:nvSpPr>
          <p:cNvPr id="364" name="Google Shape;364;p47"/>
          <p:cNvSpPr txBox="1">
            <a:spLocks noGrp="1"/>
          </p:cNvSpPr>
          <p:nvPr>
            <p:ph idx="1"/>
          </p:nvPr>
        </p:nvSpPr>
        <p:spPr>
          <a:xfrm>
            <a:off x="431322" y="1043796"/>
            <a:ext cx="8371716" cy="5070284"/>
          </a:xfrm>
          <a:prstGeom prst="rect">
            <a:avLst/>
          </a:prstGeom>
          <a:noFill/>
          <a:ln>
            <a:noFill/>
          </a:ln>
        </p:spPr>
        <p:txBody>
          <a:bodyPr spcFirstLastPara="1" wrap="square" lIns="91425" tIns="45700" rIns="91425" bIns="45700" anchor="t" anchorCtr="0">
            <a:noAutofit/>
          </a:bodyPr>
          <a:lstStyle/>
          <a:p>
            <a:pPr marL="168277" lvl="0" indent="0" algn="l" rtl="0">
              <a:lnSpc>
                <a:spcPct val="90000"/>
              </a:lnSpc>
              <a:spcBef>
                <a:spcPts val="0"/>
              </a:spcBef>
              <a:spcAft>
                <a:spcPts val="0"/>
              </a:spcAft>
              <a:buSzPts val="2600"/>
              <a:buNone/>
            </a:pPr>
            <a:endParaRPr sz="2600">
              <a:latin typeface="Franklin Gothic"/>
              <a:ea typeface="Franklin Gothic"/>
              <a:cs typeface="Franklin Gothic"/>
              <a:sym typeface="Franklin Gothic"/>
            </a:endParaRPr>
          </a:p>
          <a:p>
            <a:pPr marL="168277" lvl="0" indent="0" algn="l" rtl="0">
              <a:lnSpc>
                <a:spcPct val="90000"/>
              </a:lnSpc>
              <a:spcBef>
                <a:spcPts val="2400"/>
              </a:spcBef>
              <a:spcAft>
                <a:spcPts val="0"/>
              </a:spcAft>
              <a:buSzPts val="2600"/>
              <a:buNone/>
            </a:pPr>
            <a:endParaRPr sz="2600">
              <a:latin typeface="Franklin Gothic"/>
              <a:ea typeface="Franklin Gothic"/>
              <a:cs typeface="Franklin Gothic"/>
              <a:sym typeface="Franklin Gothic"/>
            </a:endParaRPr>
          </a:p>
        </p:txBody>
      </p:sp>
      <p:sp>
        <p:nvSpPr>
          <p:cNvPr id="365" name="Google Shape;365;p47"/>
          <p:cNvSpPr txBox="1"/>
          <p:nvPr/>
        </p:nvSpPr>
        <p:spPr>
          <a:xfrm>
            <a:off x="7086600" y="6476415"/>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41</a:t>
            </a:fld>
            <a:endParaRPr sz="1200" b="0" i="0" u="none" strike="noStrike" cap="none" dirty="0">
              <a:solidFill>
                <a:srgbClr val="BFBFBF"/>
              </a:solidFill>
              <a:latin typeface="Calibri"/>
              <a:ea typeface="Calibri"/>
              <a:cs typeface="Calibri"/>
              <a:sym typeface="Calibri"/>
            </a:endParaRPr>
          </a:p>
        </p:txBody>
      </p:sp>
      <p:grpSp>
        <p:nvGrpSpPr>
          <p:cNvPr id="366" name="Google Shape;366;p47"/>
          <p:cNvGrpSpPr/>
          <p:nvPr/>
        </p:nvGrpSpPr>
        <p:grpSpPr>
          <a:xfrm>
            <a:off x="1708103" y="893858"/>
            <a:ext cx="5727794" cy="5070284"/>
            <a:chOff x="3822852" y="826265"/>
            <a:chExt cx="4847423" cy="4483866"/>
          </a:xfrm>
        </p:grpSpPr>
        <p:pic>
          <p:nvPicPr>
            <p:cNvPr id="367" name="Google Shape;367;p47"/>
            <p:cNvPicPr preferRelativeResize="0"/>
            <p:nvPr/>
          </p:nvPicPr>
          <p:blipFill rotWithShape="1">
            <a:blip r:embed="rId4">
              <a:alphaModFix/>
            </a:blip>
            <a:srcRect l="31356" t="12048" r="28884" b="81205"/>
            <a:stretch/>
          </p:blipFill>
          <p:spPr>
            <a:xfrm>
              <a:off x="3822852" y="826265"/>
              <a:ext cx="4847423" cy="462708"/>
            </a:xfrm>
            <a:prstGeom prst="rect">
              <a:avLst/>
            </a:prstGeom>
            <a:noFill/>
            <a:ln>
              <a:noFill/>
            </a:ln>
          </p:spPr>
        </p:pic>
        <p:pic>
          <p:nvPicPr>
            <p:cNvPr id="368" name="Google Shape;368;p47"/>
            <p:cNvPicPr preferRelativeResize="0"/>
            <p:nvPr/>
          </p:nvPicPr>
          <p:blipFill rotWithShape="1">
            <a:blip r:embed="rId4">
              <a:alphaModFix/>
            </a:blip>
            <a:srcRect l="21506" t="31004" r="38735" b="10362"/>
            <a:stretch/>
          </p:blipFill>
          <p:spPr>
            <a:xfrm>
              <a:off x="3822853" y="1288973"/>
              <a:ext cx="4847422" cy="4021158"/>
            </a:xfrm>
            <a:prstGeom prst="rect">
              <a:avLst/>
            </a:prstGeom>
            <a:noFill/>
            <a:ln>
              <a:noFill/>
            </a:ln>
          </p:spPr>
        </p:pic>
      </p:grpSp>
      <p:pic>
        <p:nvPicPr>
          <p:cNvPr id="9" name="Picture 8" descr="A picture containing wall, monitor&#10;&#10;Description automatically generated">
            <a:extLst>
              <a:ext uri="{FF2B5EF4-FFF2-40B4-BE49-F238E27FC236}">
                <a16:creationId xmlns:a16="http://schemas.microsoft.com/office/drawing/2014/main" id="{8EB53906-9E0B-4F74-9EBC-5966DA2438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180509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500"/>
                                        <p:tgtEl>
                                          <p:spTgt spid="36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66"/>
                                        </p:tgtEl>
                                        <p:attrNameLst>
                                          <p:attrName>style.visibility</p:attrName>
                                        </p:attrNameLst>
                                      </p:cBhvr>
                                      <p:to>
                                        <p:strVal val="visible"/>
                                      </p:to>
                                    </p:set>
                                    <p:animEffect transition="in" filter="barn(inVertical)">
                                      <p:cBhvr>
                                        <p:cTn id="11" dur="5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BB6883-4150-4C4C-9B76-A0E540FC606B}"/>
              </a:ext>
            </a:extLst>
          </p:cNvPr>
          <p:cNvPicPr>
            <a:picLocks noChangeAspect="1"/>
          </p:cNvPicPr>
          <p:nvPr/>
        </p:nvPicPr>
        <p:blipFill>
          <a:blip r:embed="rId2"/>
          <a:stretch>
            <a:fillRect/>
          </a:stretch>
        </p:blipFill>
        <p:spPr>
          <a:xfrm>
            <a:off x="0" y="6068292"/>
            <a:ext cx="9144000" cy="798868"/>
          </a:xfrm>
          <a:prstGeom prst="rect">
            <a:avLst/>
          </a:prstGeom>
        </p:spPr>
      </p:pic>
      <p:sp>
        <p:nvSpPr>
          <p:cNvPr id="4" name="Content Placeholder 3">
            <a:extLst>
              <a:ext uri="{FF2B5EF4-FFF2-40B4-BE49-F238E27FC236}">
                <a16:creationId xmlns:a16="http://schemas.microsoft.com/office/drawing/2014/main" id="{9EB99727-8458-46A7-9BDD-B1470E9B59CB}"/>
              </a:ext>
            </a:extLst>
          </p:cNvPr>
          <p:cNvSpPr>
            <a:spLocks noGrp="1"/>
          </p:cNvSpPr>
          <p:nvPr>
            <p:ph idx="1"/>
          </p:nvPr>
        </p:nvSpPr>
        <p:spPr>
          <a:xfrm>
            <a:off x="160808" y="1220274"/>
            <a:ext cx="8822384" cy="2914975"/>
          </a:xfrm>
        </p:spPr>
        <p:txBody>
          <a:bodyPr/>
          <a:lstStyle/>
          <a:p>
            <a:endParaRPr lang="en-US" sz="2400" dirty="0"/>
          </a:p>
          <a:p>
            <a:pPr marL="168277" indent="0">
              <a:lnSpc>
                <a:spcPct val="100000"/>
              </a:lnSpc>
              <a:buNone/>
            </a:pPr>
            <a:endParaRPr lang="en-US" sz="2200" dirty="0">
              <a:effectLst/>
            </a:endParaRPr>
          </a:p>
        </p:txBody>
      </p:sp>
      <p:sp>
        <p:nvSpPr>
          <p:cNvPr id="6" name="Slide Number Placeholder 3">
            <a:extLst>
              <a:ext uri="{FF2B5EF4-FFF2-40B4-BE49-F238E27FC236}">
                <a16:creationId xmlns:a16="http://schemas.microsoft.com/office/drawing/2014/main" id="{502FC408-ACB3-45FA-BE03-FB0E10624131}"/>
              </a:ext>
            </a:extLst>
          </p:cNvPr>
          <p:cNvSpPr txBox="1"/>
          <p:nvPr/>
        </p:nvSpPr>
        <p:spPr>
          <a:xfrm>
            <a:off x="7040811" y="6354435"/>
            <a:ext cx="20574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D4B67A5-21DC-4C23-9E18-E0D2FF3447C3}" type="slidenum">
              <a:rPr>
                <a:solidFill>
                  <a:schemeClr val="bg1">
                    <a:lumMod val="75000"/>
                  </a:schemeClr>
                </a:solidFill>
              </a:rPr>
              <a:t>42</a:t>
            </a:fld>
            <a:endParaRPr lang="en-US" sz="1200" b="0" i="0" u="none" strike="noStrike" kern="1200" cap="none" spc="0" baseline="0" dirty="0">
              <a:solidFill>
                <a:schemeClr val="bg1">
                  <a:lumMod val="75000"/>
                </a:schemeClr>
              </a:solidFill>
              <a:uFillTx/>
              <a:latin typeface="Calibri"/>
            </a:endParaRPr>
          </a:p>
        </p:txBody>
      </p:sp>
      <p:pic>
        <p:nvPicPr>
          <p:cNvPr id="3" name="Picture 2">
            <a:extLst>
              <a:ext uri="{FF2B5EF4-FFF2-40B4-BE49-F238E27FC236}">
                <a16:creationId xmlns:a16="http://schemas.microsoft.com/office/drawing/2014/main" id="{A8F228A0-0E3D-4017-9F08-ED0AD3BC2C18}"/>
              </a:ext>
            </a:extLst>
          </p:cNvPr>
          <p:cNvPicPr>
            <a:picLocks noChangeAspect="1"/>
          </p:cNvPicPr>
          <p:nvPr/>
        </p:nvPicPr>
        <p:blipFill>
          <a:blip r:embed="rId3"/>
          <a:stretch>
            <a:fillRect/>
          </a:stretch>
        </p:blipFill>
        <p:spPr>
          <a:xfrm>
            <a:off x="160808" y="719247"/>
            <a:ext cx="8822384" cy="4918479"/>
          </a:xfrm>
          <a:prstGeom prst="rect">
            <a:avLst/>
          </a:prstGeom>
          <a:effectLst>
            <a:outerShdw blurRad="50800" dist="38100" dir="2700000" algn="tl" rotWithShape="0">
              <a:prstClr val="black">
                <a:alpha val="40000"/>
              </a:prstClr>
            </a:outerShdw>
          </a:effectLst>
        </p:spPr>
      </p:pic>
      <p:pic>
        <p:nvPicPr>
          <p:cNvPr id="7" name="Picture 6" descr="A picture containing wall, monitor&#10;&#10;Description automatically generated">
            <a:extLst>
              <a:ext uri="{FF2B5EF4-FFF2-40B4-BE49-F238E27FC236}">
                <a16:creationId xmlns:a16="http://schemas.microsoft.com/office/drawing/2014/main" id="{C87E53E1-6B7E-49DA-92A1-4127B8DF7F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302917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Shape 599"/>
        <p:cNvGrpSpPr/>
        <p:nvPr/>
      </p:nvGrpSpPr>
      <p:grpSpPr>
        <a:xfrm>
          <a:off x="0" y="0"/>
          <a:ext cx="0" cy="0"/>
          <a:chOff x="0" y="0"/>
          <a:chExt cx="0" cy="0"/>
        </a:xfrm>
      </p:grpSpPr>
      <p:pic>
        <p:nvPicPr>
          <p:cNvPr id="5" name="Picture 4">
            <a:extLst>
              <a:ext uri="{FF2B5EF4-FFF2-40B4-BE49-F238E27FC236}">
                <a16:creationId xmlns:a16="http://schemas.microsoft.com/office/drawing/2014/main" id="{300287C4-058E-4376-97F5-A9F7EA09553D}"/>
              </a:ext>
            </a:extLst>
          </p:cNvPr>
          <p:cNvPicPr>
            <a:picLocks noChangeAspect="1"/>
          </p:cNvPicPr>
          <p:nvPr/>
        </p:nvPicPr>
        <p:blipFill>
          <a:blip r:embed="rId3"/>
          <a:stretch>
            <a:fillRect/>
          </a:stretch>
        </p:blipFill>
        <p:spPr>
          <a:xfrm>
            <a:off x="0" y="6213514"/>
            <a:ext cx="9144000" cy="660321"/>
          </a:xfrm>
          <a:prstGeom prst="rect">
            <a:avLst/>
          </a:prstGeom>
        </p:spPr>
      </p:pic>
      <p:sp>
        <p:nvSpPr>
          <p:cNvPr id="600" name="Google Shape;600;p75"/>
          <p:cNvSpPr txBox="1">
            <a:spLocks noGrp="1"/>
          </p:cNvSpPr>
          <p:nvPr>
            <p:ph type="title"/>
          </p:nvPr>
        </p:nvSpPr>
        <p:spPr>
          <a:xfrm>
            <a:off x="0" y="115304"/>
            <a:ext cx="9144000" cy="855600"/>
          </a:xfrm>
          <a:prstGeom prst="rect">
            <a:avLst/>
          </a:prstGeom>
          <a:noFill/>
          <a:ln>
            <a:noFill/>
          </a:ln>
        </p:spPr>
        <p:txBody>
          <a:bodyPr spcFirstLastPara="1" wrap="square" lIns="91425" tIns="45700" rIns="91425" bIns="45700" anchor="ctr" anchorCtr="1">
            <a:noAutofit/>
          </a:bodyPr>
          <a:lstStyle/>
          <a:p>
            <a:pPr lvl="0"/>
            <a:r>
              <a:rPr lang="en-US" dirty="0">
                <a:effectLst>
                  <a:outerShdw blurRad="38100" dist="38100" dir="2700000" algn="tl">
                    <a:srgbClr val="000000">
                      <a:alpha val="43137"/>
                    </a:srgbClr>
                  </a:outerShdw>
                </a:effectLst>
              </a:rPr>
              <a:t>Data</a:t>
            </a:r>
            <a:r>
              <a:rPr lang="en-US" b="0" dirty="0">
                <a:effectLst>
                  <a:outerShdw blurRad="38100" dist="38100" dir="2700000" algn="tl">
                    <a:srgbClr val="000000">
                      <a:alpha val="43137"/>
                    </a:srgbClr>
                  </a:outerShdw>
                </a:effectLst>
              </a:rPr>
              <a:t> – “Good Data”</a:t>
            </a:r>
            <a:endParaRPr b="0" dirty="0">
              <a:effectLst>
                <a:outerShdw blurRad="38100" dist="38100" dir="2700000" algn="tl">
                  <a:srgbClr val="000000">
                    <a:alpha val="43137"/>
                  </a:srgbClr>
                </a:outerShdw>
              </a:effectLst>
            </a:endParaRPr>
          </a:p>
        </p:txBody>
      </p:sp>
      <p:sp>
        <p:nvSpPr>
          <p:cNvPr id="601" name="Google Shape;601;p75"/>
          <p:cNvSpPr txBox="1">
            <a:spLocks noGrp="1"/>
          </p:cNvSpPr>
          <p:nvPr>
            <p:ph idx="1"/>
          </p:nvPr>
        </p:nvSpPr>
        <p:spPr>
          <a:xfrm>
            <a:off x="447773" y="1097041"/>
            <a:ext cx="8248454" cy="5269722"/>
          </a:xfrm>
          <a:prstGeom prst="rect">
            <a:avLst/>
          </a:prstGeom>
          <a:noFill/>
          <a:ln>
            <a:noFill/>
          </a:ln>
        </p:spPr>
        <p:txBody>
          <a:bodyPr spcFirstLastPara="1" wrap="square" lIns="91425" tIns="45700" rIns="91425" bIns="45700" anchor="t" anchorCtr="0">
            <a:noAutofit/>
          </a:bodyPr>
          <a:lstStyle/>
          <a:p>
            <a:pPr marL="461963" indent="-461963">
              <a:lnSpc>
                <a:spcPct val="100000"/>
              </a:lnSpc>
              <a:buSzPts val="2300"/>
            </a:pPr>
            <a:r>
              <a:rPr lang="en-US" sz="2800" dirty="0">
                <a:effectLst>
                  <a:outerShdw blurRad="38100" dist="38100" dir="2700000" algn="tl">
                    <a:srgbClr val="000000">
                      <a:alpha val="43137"/>
                    </a:srgbClr>
                  </a:outerShdw>
                </a:effectLst>
              </a:rPr>
              <a:t>Data that creates software that has “seen” a lot and has the “collective experience” of </a:t>
            </a:r>
            <a:r>
              <a:rPr lang="en-US" sz="2800" dirty="0" err="1">
                <a:effectLst>
                  <a:outerShdw blurRad="38100" dist="38100" dir="2700000" algn="tl">
                    <a:srgbClr val="000000">
                      <a:alpha val="43137"/>
                    </a:srgbClr>
                  </a:outerShdw>
                </a:effectLst>
              </a:rPr>
              <a:t>1000x</a:t>
            </a:r>
            <a:r>
              <a:rPr lang="en-US" sz="2800" dirty="0">
                <a:effectLst>
                  <a:outerShdw blurRad="38100" dist="38100" dir="2700000" algn="tl">
                    <a:srgbClr val="000000">
                      <a:alpha val="43137"/>
                    </a:srgbClr>
                  </a:outerShdw>
                </a:effectLst>
              </a:rPr>
              <a:t> humans</a:t>
            </a:r>
            <a:endParaRPr sz="2800" dirty="0">
              <a:effectLst>
                <a:outerShdw blurRad="38100" dist="38100" dir="2700000" algn="tl">
                  <a:srgbClr val="000000">
                    <a:alpha val="43137"/>
                  </a:srgbClr>
                </a:outerShdw>
              </a:effectLst>
            </a:endParaRPr>
          </a:p>
          <a:p>
            <a:pPr marL="461963" indent="-461963">
              <a:lnSpc>
                <a:spcPct val="100000"/>
              </a:lnSpc>
              <a:spcBef>
                <a:spcPts val="3000"/>
              </a:spcBef>
              <a:buSzPts val="2300"/>
            </a:pPr>
            <a:r>
              <a:rPr lang="en-US" sz="2800" dirty="0">
                <a:effectLst>
                  <a:outerShdw blurRad="38100" dist="38100" dir="2700000" algn="tl">
                    <a:srgbClr val="000000">
                      <a:alpha val="43137"/>
                    </a:srgbClr>
                  </a:outerShdw>
                </a:effectLst>
              </a:rPr>
              <a:t>Collected in a real world setting (</a:t>
            </a:r>
            <a:r>
              <a:rPr lang="en-US" sz="2800" i="1" dirty="0">
                <a:effectLst>
                  <a:outerShdw blurRad="38100" dist="38100" dir="2700000" algn="tl">
                    <a:srgbClr val="000000">
                      <a:alpha val="43137"/>
                    </a:srgbClr>
                  </a:outerShdw>
                </a:effectLst>
              </a:rPr>
              <a:t>e.g.</a:t>
            </a:r>
            <a:r>
              <a:rPr lang="en-US" sz="2800" dirty="0">
                <a:effectLst>
                  <a:outerShdw blurRad="38100" dist="38100" dir="2700000" algn="tl">
                    <a:srgbClr val="000000">
                      <a:alpha val="43137"/>
                    </a:srgbClr>
                  </a:outerShdw>
                </a:effectLst>
              </a:rPr>
              <a:t>, “Hey Google” – voice data collected with car, TV or babies crying in the background) </a:t>
            </a:r>
            <a:endParaRPr sz="2800" dirty="0">
              <a:effectLst>
                <a:outerShdw blurRad="38100" dist="38100" dir="2700000" algn="tl">
                  <a:srgbClr val="000000">
                    <a:alpha val="43137"/>
                  </a:srgbClr>
                </a:outerShdw>
              </a:effectLst>
            </a:endParaRPr>
          </a:p>
        </p:txBody>
      </p:sp>
      <p:sp>
        <p:nvSpPr>
          <p:cNvPr id="602" name="Google Shape;602;p75"/>
          <p:cNvSpPr txBox="1"/>
          <p:nvPr/>
        </p:nvSpPr>
        <p:spPr>
          <a:xfrm>
            <a:off x="7086600" y="6492900"/>
            <a:ext cx="2057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43</a:t>
            </a:fld>
            <a:endParaRPr sz="1200" b="0" i="0" u="none" strike="noStrike" cap="none" dirty="0">
              <a:solidFill>
                <a:srgbClr val="BFBFBF"/>
              </a:solidFill>
              <a:latin typeface="Calibri"/>
              <a:ea typeface="Calibri"/>
              <a:cs typeface="Calibri"/>
              <a:sym typeface="Calibri"/>
            </a:endParaRPr>
          </a:p>
        </p:txBody>
      </p:sp>
      <p:pic>
        <p:nvPicPr>
          <p:cNvPr id="6" name="Picture 5" descr="A picture containing wall, monitor&#10;&#10;Description automatically generated">
            <a:extLst>
              <a:ext uri="{FF2B5EF4-FFF2-40B4-BE49-F238E27FC236}">
                <a16:creationId xmlns:a16="http://schemas.microsoft.com/office/drawing/2014/main" id="{2330E4CB-73DB-4FDA-9404-D0B6C3220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0"/>
                                        </p:tgtEl>
                                        <p:attrNameLst>
                                          <p:attrName>style.visibility</p:attrName>
                                        </p:attrNameLst>
                                      </p:cBhvr>
                                      <p:to>
                                        <p:strVal val="visible"/>
                                      </p:to>
                                    </p:set>
                                    <p:animEffect transition="in" filter="fade">
                                      <p:cBhvr>
                                        <p:cTn id="7" dur="500"/>
                                        <p:tgtEl>
                                          <p:spTgt spid="60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0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p:bldP spid="601"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Shape 599"/>
        <p:cNvGrpSpPr/>
        <p:nvPr/>
      </p:nvGrpSpPr>
      <p:grpSpPr>
        <a:xfrm>
          <a:off x="0" y="0"/>
          <a:ext cx="0" cy="0"/>
          <a:chOff x="0" y="0"/>
          <a:chExt cx="0" cy="0"/>
        </a:xfrm>
      </p:grpSpPr>
      <p:pic>
        <p:nvPicPr>
          <p:cNvPr id="5" name="Picture 4">
            <a:extLst>
              <a:ext uri="{FF2B5EF4-FFF2-40B4-BE49-F238E27FC236}">
                <a16:creationId xmlns:a16="http://schemas.microsoft.com/office/drawing/2014/main" id="{153893DA-30A7-4FDD-ADA2-E1F8D74ECD42}"/>
              </a:ext>
            </a:extLst>
          </p:cNvPr>
          <p:cNvPicPr>
            <a:picLocks noChangeAspect="1"/>
          </p:cNvPicPr>
          <p:nvPr/>
        </p:nvPicPr>
        <p:blipFill>
          <a:blip r:embed="rId3"/>
          <a:stretch>
            <a:fillRect/>
          </a:stretch>
        </p:blipFill>
        <p:spPr>
          <a:xfrm>
            <a:off x="0" y="6213514"/>
            <a:ext cx="9144000" cy="660321"/>
          </a:xfrm>
          <a:prstGeom prst="rect">
            <a:avLst/>
          </a:prstGeom>
        </p:spPr>
      </p:pic>
      <p:sp>
        <p:nvSpPr>
          <p:cNvPr id="600" name="Google Shape;600;p75"/>
          <p:cNvSpPr txBox="1">
            <a:spLocks noGrp="1"/>
          </p:cNvSpPr>
          <p:nvPr>
            <p:ph type="title"/>
          </p:nvPr>
        </p:nvSpPr>
        <p:spPr>
          <a:xfrm>
            <a:off x="0" y="115304"/>
            <a:ext cx="9144000" cy="855600"/>
          </a:xfrm>
          <a:prstGeom prst="rect">
            <a:avLst/>
          </a:prstGeom>
          <a:noFill/>
          <a:ln>
            <a:noFill/>
          </a:ln>
        </p:spPr>
        <p:txBody>
          <a:bodyPr spcFirstLastPara="1" wrap="square" lIns="91425" tIns="45700" rIns="91425" bIns="45700" anchor="ctr" anchorCtr="1">
            <a:noAutofit/>
          </a:bodyPr>
          <a:lstStyle/>
          <a:p>
            <a:pPr lvl="0"/>
            <a:r>
              <a:rPr lang="en-US" dirty="0">
                <a:effectLst>
                  <a:outerShdw blurRad="38100" dist="38100" dir="2700000" algn="tl">
                    <a:srgbClr val="000000">
                      <a:alpha val="43137"/>
                    </a:srgbClr>
                  </a:outerShdw>
                </a:effectLst>
              </a:rPr>
              <a:t>Data</a:t>
            </a:r>
            <a:r>
              <a:rPr lang="en-US" b="0" dirty="0"/>
              <a:t> – </a:t>
            </a:r>
            <a:r>
              <a:rPr lang="en-US" b="0" dirty="0">
                <a:effectLst>
                  <a:outerShdw blurRad="38100" dist="38100" dir="2700000" algn="tl">
                    <a:srgbClr val="000000">
                      <a:alpha val="43137"/>
                    </a:srgbClr>
                  </a:outerShdw>
                </a:effectLst>
              </a:rPr>
              <a:t>“Good Data”</a:t>
            </a:r>
            <a:endParaRPr b="0" dirty="0">
              <a:effectLst>
                <a:outerShdw blurRad="38100" dist="38100" dir="2700000" algn="tl">
                  <a:srgbClr val="000000">
                    <a:alpha val="43137"/>
                  </a:srgbClr>
                </a:outerShdw>
              </a:effectLst>
            </a:endParaRPr>
          </a:p>
        </p:txBody>
      </p:sp>
      <p:sp>
        <p:nvSpPr>
          <p:cNvPr id="601" name="Google Shape;601;p75"/>
          <p:cNvSpPr txBox="1">
            <a:spLocks noGrp="1"/>
          </p:cNvSpPr>
          <p:nvPr>
            <p:ph idx="1"/>
          </p:nvPr>
        </p:nvSpPr>
        <p:spPr>
          <a:xfrm>
            <a:off x="447773" y="1097041"/>
            <a:ext cx="8248454" cy="5269722"/>
          </a:xfrm>
          <a:prstGeom prst="rect">
            <a:avLst/>
          </a:prstGeom>
          <a:noFill/>
          <a:ln>
            <a:noFill/>
          </a:ln>
        </p:spPr>
        <p:txBody>
          <a:bodyPr spcFirstLastPara="1" wrap="square" lIns="91425" tIns="45700" rIns="91425" bIns="45700" anchor="t" anchorCtr="0">
            <a:noAutofit/>
          </a:bodyPr>
          <a:lstStyle/>
          <a:p>
            <a:pPr marL="461963" indent="-461963">
              <a:lnSpc>
                <a:spcPct val="100000"/>
              </a:lnSpc>
              <a:spcBef>
                <a:spcPts val="0"/>
              </a:spcBef>
              <a:buSzPts val="2300"/>
            </a:pPr>
            <a:r>
              <a:rPr lang="en-US" sz="3000" dirty="0">
                <a:effectLst>
                  <a:outerShdw blurRad="38100" dist="38100" dir="2700000" algn="tl">
                    <a:srgbClr val="000000">
                      <a:alpha val="43137"/>
                    </a:srgbClr>
                  </a:outerShdw>
                </a:effectLst>
              </a:rPr>
              <a:t>Collected with an intentionally inclusive acquisition strategy (</a:t>
            </a:r>
            <a:r>
              <a:rPr lang="en-US" sz="3000" i="1" dirty="0">
                <a:effectLst>
                  <a:outerShdw blurRad="38100" dist="38100" dir="2700000" algn="tl">
                    <a:srgbClr val="000000">
                      <a:alpha val="43137"/>
                    </a:srgbClr>
                  </a:outerShdw>
                </a:effectLst>
              </a:rPr>
              <a:t>e.g.,</a:t>
            </a:r>
            <a:r>
              <a:rPr lang="en-US" sz="3000" dirty="0">
                <a:effectLst>
                  <a:outerShdw blurRad="38100" dist="38100" dir="2700000" algn="tl">
                    <a:srgbClr val="000000">
                      <a:alpha val="43137"/>
                    </a:srgbClr>
                  </a:outerShdw>
                </a:effectLst>
              </a:rPr>
              <a:t> spectrum of skin tones, accents, facial structures, body shapes)</a:t>
            </a:r>
            <a:endParaRPr sz="3000" dirty="0">
              <a:effectLst>
                <a:outerShdw blurRad="38100" dist="38100" dir="2700000" algn="tl">
                  <a:srgbClr val="000000">
                    <a:alpha val="43137"/>
                  </a:srgbClr>
                </a:outerShdw>
              </a:effectLst>
            </a:endParaRPr>
          </a:p>
          <a:p>
            <a:pPr marL="461963" indent="-461963">
              <a:lnSpc>
                <a:spcPct val="100000"/>
              </a:lnSpc>
              <a:buSzPts val="2300"/>
            </a:pPr>
            <a:r>
              <a:rPr lang="en-US" sz="3000" dirty="0">
                <a:effectLst>
                  <a:outerShdw blurRad="38100" dist="38100" dir="2700000" algn="tl">
                    <a:srgbClr val="000000">
                      <a:alpha val="43137"/>
                    </a:srgbClr>
                  </a:outerShdw>
                </a:effectLst>
              </a:rPr>
              <a:t>Collected with safety in mind – </a:t>
            </a:r>
          </a:p>
          <a:p>
            <a:pPr marL="1260475" lvl="1" indent="-461963">
              <a:lnSpc>
                <a:spcPct val="100000"/>
              </a:lnSpc>
              <a:spcBef>
                <a:spcPts val="1600"/>
              </a:spcBef>
              <a:buSzPts val="2300"/>
            </a:pPr>
            <a:r>
              <a:rPr lang="en-US" sz="2400" dirty="0">
                <a:effectLst>
                  <a:outerShdw blurRad="38100" dist="38100" dir="2700000" algn="tl">
                    <a:srgbClr val="000000">
                      <a:alpha val="43137"/>
                    </a:srgbClr>
                  </a:outerShdw>
                </a:effectLst>
              </a:rPr>
              <a:t>Confidence levels are sufficient enough for software’s purpose (</a:t>
            </a:r>
            <a:r>
              <a:rPr lang="en-US" sz="2400" i="1" dirty="0">
                <a:effectLst>
                  <a:outerShdw blurRad="38100" dist="38100" dir="2700000" algn="tl">
                    <a:srgbClr val="000000">
                      <a:alpha val="43137"/>
                    </a:srgbClr>
                  </a:outerShdw>
                </a:effectLst>
              </a:rPr>
              <a:t>e.g.,</a:t>
            </a:r>
            <a:r>
              <a:rPr lang="en-US" sz="2400" dirty="0">
                <a:effectLst>
                  <a:outerShdw blurRad="38100" dist="38100" dir="2700000" algn="tl">
                    <a:srgbClr val="000000">
                      <a:alpha val="43137"/>
                    </a:srgbClr>
                  </a:outerShdw>
                </a:effectLst>
              </a:rPr>
              <a:t> self-driving cars may require a 100% confidence score; home smart cameras may only require 65%) </a:t>
            </a:r>
          </a:p>
          <a:p>
            <a:pPr marL="1260475" lvl="1" indent="-461963">
              <a:lnSpc>
                <a:spcPct val="100000"/>
              </a:lnSpc>
              <a:spcBef>
                <a:spcPts val="1600"/>
              </a:spcBef>
              <a:buSzPts val="2300"/>
            </a:pPr>
            <a:r>
              <a:rPr lang="en-US" sz="2400" dirty="0">
                <a:effectLst>
                  <a:outerShdw blurRad="38100" dist="38100" dir="2700000" algn="tl">
                    <a:srgbClr val="000000">
                      <a:alpha val="43137"/>
                    </a:srgbClr>
                  </a:outerShdw>
                </a:effectLst>
              </a:rPr>
              <a:t>Technical and organizational controls are in place </a:t>
            </a:r>
            <a:endParaRPr sz="2400" dirty="0">
              <a:effectLst>
                <a:outerShdw blurRad="38100" dist="38100" dir="2700000" algn="tl">
                  <a:srgbClr val="000000">
                    <a:alpha val="43137"/>
                  </a:srgbClr>
                </a:outerShdw>
              </a:effectLst>
            </a:endParaRPr>
          </a:p>
        </p:txBody>
      </p:sp>
      <p:sp>
        <p:nvSpPr>
          <p:cNvPr id="602" name="Google Shape;602;p75"/>
          <p:cNvSpPr txBox="1"/>
          <p:nvPr/>
        </p:nvSpPr>
        <p:spPr>
          <a:xfrm>
            <a:off x="7086600" y="6492900"/>
            <a:ext cx="2057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44</a:t>
            </a:fld>
            <a:endParaRPr sz="1200" b="0" i="0" u="none" strike="noStrike" cap="none" dirty="0">
              <a:solidFill>
                <a:srgbClr val="BFBFBF"/>
              </a:solidFill>
              <a:latin typeface="Calibri"/>
              <a:ea typeface="Calibri"/>
              <a:cs typeface="Calibri"/>
              <a:sym typeface="Calibri"/>
            </a:endParaRPr>
          </a:p>
        </p:txBody>
      </p:sp>
      <p:pic>
        <p:nvPicPr>
          <p:cNvPr id="6" name="Picture 5" descr="A picture containing wall, monitor&#10;&#10;Description automatically generated">
            <a:extLst>
              <a:ext uri="{FF2B5EF4-FFF2-40B4-BE49-F238E27FC236}">
                <a16:creationId xmlns:a16="http://schemas.microsoft.com/office/drawing/2014/main" id="{7A8CFB8F-5A7E-486E-ACF5-2DA9F68232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232233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0"/>
                                        </p:tgtEl>
                                        <p:attrNameLst>
                                          <p:attrName>style.visibility</p:attrName>
                                        </p:attrNameLst>
                                      </p:cBhvr>
                                      <p:to>
                                        <p:strVal val="visible"/>
                                      </p:to>
                                    </p:set>
                                    <p:animEffect transition="in" filter="fade">
                                      <p:cBhvr>
                                        <p:cTn id="7" dur="500"/>
                                        <p:tgtEl>
                                          <p:spTgt spid="60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0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p:bldP spid="601"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17754E-BD27-464D-BE02-783537A20D0B}"/>
              </a:ext>
            </a:extLst>
          </p:cNvPr>
          <p:cNvPicPr>
            <a:picLocks noChangeAspect="1"/>
          </p:cNvPicPr>
          <p:nvPr/>
        </p:nvPicPr>
        <p:blipFill>
          <a:blip r:embed="rId3"/>
          <a:stretch>
            <a:fillRect/>
          </a:stretch>
        </p:blipFill>
        <p:spPr>
          <a:xfrm>
            <a:off x="0" y="6123710"/>
            <a:ext cx="9144000" cy="750126"/>
          </a:xfrm>
          <a:prstGeom prst="rect">
            <a:avLst/>
          </a:prstGeom>
        </p:spPr>
      </p:pic>
      <p:sp>
        <p:nvSpPr>
          <p:cNvPr id="2" name="Title 1"/>
          <p:cNvSpPr>
            <a:spLocks noGrp="1"/>
          </p:cNvSpPr>
          <p:nvPr>
            <p:ph type="title"/>
          </p:nvPr>
        </p:nvSpPr>
        <p:spPr>
          <a:xfrm>
            <a:off x="0" y="75408"/>
            <a:ext cx="9144000" cy="855688"/>
          </a:xfrm>
        </p:spPr>
        <p:txBody>
          <a:bodyPr/>
          <a:lstStyle/>
          <a:p>
            <a:r>
              <a:rPr lang="en-US" b="0" dirty="0">
                <a:effectLst>
                  <a:outerShdw blurRad="38100" dist="38100" dir="2700000" algn="tl">
                    <a:srgbClr val="000000">
                      <a:alpha val="43137"/>
                    </a:srgbClr>
                  </a:outerShdw>
                </a:effectLst>
              </a:rPr>
              <a:t>Data Issues</a:t>
            </a:r>
          </a:p>
        </p:txBody>
      </p:sp>
      <p:pic>
        <p:nvPicPr>
          <p:cNvPr id="5" name="Content Placeholder 4">
            <a:extLst>
              <a:ext uri="{FF2B5EF4-FFF2-40B4-BE49-F238E27FC236}">
                <a16:creationId xmlns:a16="http://schemas.microsoft.com/office/drawing/2014/main" id="{5124B210-DB76-43B3-A3D6-66150AE6D692}"/>
              </a:ext>
            </a:extLst>
          </p:cNvPr>
          <p:cNvPicPr>
            <a:picLocks noGrp="1" noChangeAspect="1"/>
          </p:cNvPicPr>
          <p:nvPr>
            <p:ph idx="1"/>
          </p:nvPr>
        </p:nvPicPr>
        <p:blipFill>
          <a:blip r:embed="rId4"/>
          <a:stretch>
            <a:fillRect/>
          </a:stretch>
        </p:blipFill>
        <p:spPr>
          <a:xfrm>
            <a:off x="519112" y="1807845"/>
            <a:ext cx="8105775" cy="3242310"/>
          </a:xfrm>
          <a:prstGeom prst="rect">
            <a:avLst/>
          </a:prstGeom>
        </p:spPr>
      </p:pic>
      <p:sp>
        <p:nvSpPr>
          <p:cNvPr id="4" name="Slide Number Placeholder 3">
            <a:extLst>
              <a:ext uri="{FF2B5EF4-FFF2-40B4-BE49-F238E27FC236}">
                <a16:creationId xmlns:a16="http://schemas.microsoft.com/office/drawing/2014/main" id="{CA71F826-E556-4A03-ABEF-489A361ADF47}"/>
              </a:ext>
            </a:extLst>
          </p:cNvPr>
          <p:cNvSpPr txBox="1"/>
          <p:nvPr/>
        </p:nvSpPr>
        <p:spPr>
          <a:xfrm>
            <a:off x="6942043" y="6356351"/>
            <a:ext cx="20574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0E85E8F-1F95-486C-9E50-CA7EE8E20A37}" type="slidenum">
              <a:rPr>
                <a:solidFill>
                  <a:schemeClr val="bg1">
                    <a:lumMod val="75000"/>
                  </a:schemeClr>
                </a:solidFill>
              </a:rPr>
              <a:t>45</a:t>
            </a:fld>
            <a:endParaRPr lang="en-US" sz="1200" b="0" i="0" u="none" strike="noStrike" kern="1200" cap="none" spc="0" baseline="0" dirty="0">
              <a:solidFill>
                <a:schemeClr val="bg1">
                  <a:lumMod val="75000"/>
                </a:schemeClr>
              </a:solidFill>
              <a:uFillTx/>
              <a:latin typeface="Calibri"/>
            </a:endParaRPr>
          </a:p>
        </p:txBody>
      </p:sp>
      <p:pic>
        <p:nvPicPr>
          <p:cNvPr id="7" name="Picture 6" descr="A picture containing wall, monitor&#10;&#10;Description automatically generated">
            <a:extLst>
              <a:ext uri="{FF2B5EF4-FFF2-40B4-BE49-F238E27FC236}">
                <a16:creationId xmlns:a16="http://schemas.microsoft.com/office/drawing/2014/main" id="{C71CC3D1-341C-4EFA-93BE-B96E51F93C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75649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5E0819-BF40-455C-AACE-096E21DA61AB}"/>
              </a:ext>
            </a:extLst>
          </p:cNvPr>
          <p:cNvPicPr>
            <a:picLocks noChangeAspect="1"/>
          </p:cNvPicPr>
          <p:nvPr/>
        </p:nvPicPr>
        <p:blipFill>
          <a:blip r:embed="rId3"/>
          <a:stretch>
            <a:fillRect/>
          </a:stretch>
        </p:blipFill>
        <p:spPr>
          <a:xfrm>
            <a:off x="0" y="6213514"/>
            <a:ext cx="9144000" cy="660321"/>
          </a:xfrm>
          <a:prstGeom prst="rect">
            <a:avLst/>
          </a:prstGeom>
        </p:spPr>
      </p:pic>
      <p:sp>
        <p:nvSpPr>
          <p:cNvPr id="2" name="Title 1">
            <a:extLst>
              <a:ext uri="{FF2B5EF4-FFF2-40B4-BE49-F238E27FC236}">
                <a16:creationId xmlns:a16="http://schemas.microsoft.com/office/drawing/2014/main" id="{E2AC169E-D2B2-497D-A5B6-FF9349EE813E}"/>
              </a:ext>
            </a:extLst>
          </p:cNvPr>
          <p:cNvSpPr>
            <a:spLocks noGrp="1"/>
          </p:cNvSpPr>
          <p:nvPr>
            <p:ph type="title"/>
          </p:nvPr>
        </p:nvSpPr>
        <p:spPr/>
        <p:txBody>
          <a:bodyPr/>
          <a:lstStyle/>
          <a:p>
            <a:r>
              <a:rPr lang="en-US" sz="5000" b="0" dirty="0">
                <a:effectLst>
                  <a:outerShdw blurRad="38100" dist="38100" dir="2700000" algn="tl">
                    <a:srgbClr val="000000">
                      <a:alpha val="43137"/>
                    </a:srgbClr>
                  </a:outerShdw>
                </a:effectLst>
              </a:rPr>
              <a:t>IEEE AI Ethics</a:t>
            </a:r>
          </a:p>
        </p:txBody>
      </p:sp>
      <p:pic>
        <p:nvPicPr>
          <p:cNvPr id="3" name="Picture 2">
            <a:extLst>
              <a:ext uri="{FF2B5EF4-FFF2-40B4-BE49-F238E27FC236}">
                <a16:creationId xmlns:a16="http://schemas.microsoft.com/office/drawing/2014/main" id="{D98BA0F7-CE62-451D-9523-C847357BC6AC}"/>
              </a:ext>
            </a:extLst>
          </p:cNvPr>
          <p:cNvPicPr>
            <a:picLocks noChangeAspect="1"/>
          </p:cNvPicPr>
          <p:nvPr/>
        </p:nvPicPr>
        <p:blipFill rotWithShape="1">
          <a:blip r:embed="rId4">
            <a:extLst>
              <a:ext uri="{28A0092B-C50C-407E-A947-70E740481C1C}">
                <a14:useLocalDpi xmlns:a14="http://schemas.microsoft.com/office/drawing/2010/main" val="0"/>
              </a:ext>
            </a:extLst>
          </a:blip>
          <a:srcRect t="2999" b="5949"/>
          <a:stretch/>
        </p:blipFill>
        <p:spPr>
          <a:xfrm>
            <a:off x="2234598" y="708887"/>
            <a:ext cx="4671641" cy="5504627"/>
          </a:xfrm>
          <a:prstGeom prst="rect">
            <a:avLst/>
          </a:prstGeom>
          <a:ln>
            <a:solidFill>
              <a:schemeClr val="tx1"/>
            </a:solidFill>
          </a:ln>
        </p:spPr>
      </p:pic>
      <p:pic>
        <p:nvPicPr>
          <p:cNvPr id="5" name="Picture 4" descr="A picture containing wall, monitor&#10;&#10;Description automatically generated">
            <a:extLst>
              <a:ext uri="{FF2B5EF4-FFF2-40B4-BE49-F238E27FC236}">
                <a16:creationId xmlns:a16="http://schemas.microsoft.com/office/drawing/2014/main" id="{8DDA2782-3582-4968-9D22-AD8249E499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299957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1397FC-CCA8-4C93-B9E5-3276664784B9}"/>
              </a:ext>
            </a:extLst>
          </p:cNvPr>
          <p:cNvPicPr>
            <a:picLocks noChangeAspect="1"/>
          </p:cNvPicPr>
          <p:nvPr/>
        </p:nvPicPr>
        <p:blipFill>
          <a:blip r:embed="rId3"/>
          <a:stretch>
            <a:fillRect/>
          </a:stretch>
        </p:blipFill>
        <p:spPr>
          <a:xfrm>
            <a:off x="0" y="6213514"/>
            <a:ext cx="9144000" cy="660321"/>
          </a:xfrm>
          <a:prstGeom prst="rect">
            <a:avLst/>
          </a:prstGeom>
        </p:spPr>
      </p:pic>
      <p:sp>
        <p:nvSpPr>
          <p:cNvPr id="2" name="Title 1">
            <a:extLst>
              <a:ext uri="{FF2B5EF4-FFF2-40B4-BE49-F238E27FC236}">
                <a16:creationId xmlns:a16="http://schemas.microsoft.com/office/drawing/2014/main" id="{E2AC169E-D2B2-497D-A5B6-FF9349EE813E}"/>
              </a:ext>
            </a:extLst>
          </p:cNvPr>
          <p:cNvSpPr>
            <a:spLocks noGrp="1"/>
          </p:cNvSpPr>
          <p:nvPr>
            <p:ph type="title"/>
          </p:nvPr>
        </p:nvSpPr>
        <p:spPr/>
        <p:txBody>
          <a:bodyPr/>
          <a:lstStyle/>
          <a:p>
            <a:r>
              <a:rPr lang="en-US" sz="5000" b="0" dirty="0">
                <a:effectLst>
                  <a:outerShdw blurRad="38100" dist="38100" dir="2700000" algn="tl">
                    <a:srgbClr val="000000">
                      <a:alpha val="43137"/>
                    </a:srgbClr>
                  </a:outerShdw>
                </a:effectLst>
              </a:rPr>
              <a:t>Microsoft’s AI Principles</a:t>
            </a:r>
          </a:p>
        </p:txBody>
      </p:sp>
      <p:pic>
        <p:nvPicPr>
          <p:cNvPr id="5" name="Picture 4">
            <a:extLst>
              <a:ext uri="{FF2B5EF4-FFF2-40B4-BE49-F238E27FC236}">
                <a16:creationId xmlns:a16="http://schemas.microsoft.com/office/drawing/2014/main" id="{60DED3F3-D45B-4B33-A508-6F7FF76BC230}"/>
              </a:ext>
            </a:extLst>
          </p:cNvPr>
          <p:cNvPicPr>
            <a:picLocks noChangeAspect="1"/>
          </p:cNvPicPr>
          <p:nvPr/>
        </p:nvPicPr>
        <p:blipFill>
          <a:blip r:embed="rId4"/>
          <a:stretch>
            <a:fillRect/>
          </a:stretch>
        </p:blipFill>
        <p:spPr>
          <a:xfrm>
            <a:off x="611035" y="638002"/>
            <a:ext cx="8106655" cy="5504180"/>
          </a:xfrm>
          <a:prstGeom prst="rect">
            <a:avLst/>
          </a:prstGeom>
          <a:effectLst>
            <a:outerShdw blurRad="50800" dist="38100" dir="2700000" algn="tl" rotWithShape="0">
              <a:prstClr val="black">
                <a:alpha val="40000"/>
              </a:prstClr>
            </a:outerShdw>
          </a:effectLst>
        </p:spPr>
      </p:pic>
      <p:pic>
        <p:nvPicPr>
          <p:cNvPr id="6" name="Picture 5" descr="A picture containing wall, monitor&#10;&#10;Description automatically generated">
            <a:extLst>
              <a:ext uri="{FF2B5EF4-FFF2-40B4-BE49-F238E27FC236}">
                <a16:creationId xmlns:a16="http://schemas.microsoft.com/office/drawing/2014/main" id="{71D9AC63-2D7C-42BE-B864-BB2AE1CD8A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259742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169E-D2B2-497D-A5B6-FF9349EE813E}"/>
              </a:ext>
            </a:extLst>
          </p:cNvPr>
          <p:cNvSpPr>
            <a:spLocks noGrp="1"/>
          </p:cNvSpPr>
          <p:nvPr>
            <p:ph type="title"/>
          </p:nvPr>
        </p:nvSpPr>
        <p:spPr>
          <a:xfrm>
            <a:off x="-1581" y="66293"/>
            <a:ext cx="9144000" cy="617905"/>
          </a:xfrm>
        </p:spPr>
        <p:txBody>
          <a:bodyPr/>
          <a:lstStyle/>
          <a:p>
            <a:r>
              <a:rPr lang="en-US" sz="5000" b="0" dirty="0">
                <a:effectLst>
                  <a:outerShdw blurRad="38100" dist="38100" dir="2700000" algn="tl">
                    <a:srgbClr val="000000">
                      <a:alpha val="43137"/>
                    </a:srgbClr>
                  </a:outerShdw>
                </a:effectLst>
              </a:rPr>
              <a:t>Microsoft’s AI Principles</a:t>
            </a:r>
          </a:p>
        </p:txBody>
      </p:sp>
      <p:grpSp>
        <p:nvGrpSpPr>
          <p:cNvPr id="4" name="Group 3">
            <a:extLst>
              <a:ext uri="{FF2B5EF4-FFF2-40B4-BE49-F238E27FC236}">
                <a16:creationId xmlns:a16="http://schemas.microsoft.com/office/drawing/2014/main" id="{87DDE9D7-4128-4ABB-A138-0FDCD1C0C1AE}"/>
              </a:ext>
            </a:extLst>
          </p:cNvPr>
          <p:cNvGrpSpPr/>
          <p:nvPr/>
        </p:nvGrpSpPr>
        <p:grpSpPr>
          <a:xfrm>
            <a:off x="2162500" y="732698"/>
            <a:ext cx="4815837" cy="5392603"/>
            <a:chOff x="2688116" y="616945"/>
            <a:chExt cx="5266062" cy="5872934"/>
          </a:xfrm>
          <a:effectLst>
            <a:outerShdw blurRad="50800" dist="38100" dir="2700000" algn="tl" rotWithShape="0">
              <a:prstClr val="black">
                <a:alpha val="40000"/>
              </a:prstClr>
            </a:outerShdw>
          </a:effectLst>
        </p:grpSpPr>
        <p:sp>
          <p:nvSpPr>
            <p:cNvPr id="5" name="Rectangle 4">
              <a:extLst>
                <a:ext uri="{FF2B5EF4-FFF2-40B4-BE49-F238E27FC236}">
                  <a16:creationId xmlns:a16="http://schemas.microsoft.com/office/drawing/2014/main" id="{12A558D7-CBA9-46D0-8AE7-055E8145CFEF}"/>
                </a:ext>
              </a:extLst>
            </p:cNvPr>
            <p:cNvSpPr/>
            <p:nvPr/>
          </p:nvSpPr>
          <p:spPr>
            <a:xfrm>
              <a:off x="2688116" y="616945"/>
              <a:ext cx="5266062" cy="587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00A55DE-B8D2-4741-9FDF-96EB8406EEE2}"/>
                </a:ext>
              </a:extLst>
            </p:cNvPr>
            <p:cNvPicPr>
              <a:picLocks noChangeAspect="1"/>
            </p:cNvPicPr>
            <p:nvPr/>
          </p:nvPicPr>
          <p:blipFill rotWithShape="1">
            <a:blip r:embed="rId3"/>
            <a:srcRect l="21326" t="14458" r="29879" b="62450"/>
            <a:stretch/>
          </p:blipFill>
          <p:spPr>
            <a:xfrm>
              <a:off x="2809300" y="739941"/>
              <a:ext cx="5045728" cy="1343190"/>
            </a:xfrm>
            <a:prstGeom prst="rect">
              <a:avLst/>
            </a:prstGeom>
          </p:spPr>
        </p:pic>
        <p:pic>
          <p:nvPicPr>
            <p:cNvPr id="7" name="Picture 6">
              <a:extLst>
                <a:ext uri="{FF2B5EF4-FFF2-40B4-BE49-F238E27FC236}">
                  <a16:creationId xmlns:a16="http://schemas.microsoft.com/office/drawing/2014/main" id="{C7E026E4-B931-41E5-B079-5F943E22D514}"/>
                </a:ext>
              </a:extLst>
            </p:cNvPr>
            <p:cNvPicPr>
              <a:picLocks noChangeAspect="1"/>
            </p:cNvPicPr>
            <p:nvPr/>
          </p:nvPicPr>
          <p:blipFill rotWithShape="1">
            <a:blip r:embed="rId3"/>
            <a:srcRect l="21868" t="42249" r="43162" b="4417"/>
            <a:stretch/>
          </p:blipFill>
          <p:spPr>
            <a:xfrm>
              <a:off x="2827983" y="2193299"/>
              <a:ext cx="5008362" cy="4296580"/>
            </a:xfrm>
            <a:prstGeom prst="rect">
              <a:avLst/>
            </a:prstGeom>
          </p:spPr>
        </p:pic>
      </p:grpSp>
      <p:pic>
        <p:nvPicPr>
          <p:cNvPr id="8" name="Picture 7">
            <a:extLst>
              <a:ext uri="{FF2B5EF4-FFF2-40B4-BE49-F238E27FC236}">
                <a16:creationId xmlns:a16="http://schemas.microsoft.com/office/drawing/2014/main" id="{0E9AB74B-D034-45EF-AB50-E67D1A8C8B04}"/>
              </a:ext>
            </a:extLst>
          </p:cNvPr>
          <p:cNvPicPr>
            <a:picLocks noChangeAspect="1"/>
          </p:cNvPicPr>
          <p:nvPr/>
        </p:nvPicPr>
        <p:blipFill>
          <a:blip r:embed="rId4"/>
          <a:stretch>
            <a:fillRect/>
          </a:stretch>
        </p:blipFill>
        <p:spPr>
          <a:xfrm>
            <a:off x="0" y="6213514"/>
            <a:ext cx="9144000" cy="660321"/>
          </a:xfrm>
          <a:prstGeom prst="rect">
            <a:avLst/>
          </a:prstGeom>
        </p:spPr>
      </p:pic>
      <p:pic>
        <p:nvPicPr>
          <p:cNvPr id="9" name="Picture 8" descr="A picture containing wall, monitor&#10;&#10;Description automatically generated">
            <a:extLst>
              <a:ext uri="{FF2B5EF4-FFF2-40B4-BE49-F238E27FC236}">
                <a16:creationId xmlns:a16="http://schemas.microsoft.com/office/drawing/2014/main" id="{5BD3ECDE-23B8-4CCF-940D-EEB9786776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202399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D49F1B-C21D-4BE7-A461-397E06F0B1CD}"/>
              </a:ext>
            </a:extLst>
          </p:cNvPr>
          <p:cNvPicPr>
            <a:picLocks noChangeAspect="1"/>
          </p:cNvPicPr>
          <p:nvPr/>
        </p:nvPicPr>
        <p:blipFill>
          <a:blip r:embed="rId2"/>
          <a:stretch>
            <a:fillRect/>
          </a:stretch>
        </p:blipFill>
        <p:spPr>
          <a:xfrm>
            <a:off x="0" y="6086764"/>
            <a:ext cx="9144000" cy="787071"/>
          </a:xfrm>
          <a:prstGeom prst="rect">
            <a:avLst/>
          </a:prstGeom>
        </p:spPr>
      </p:pic>
      <p:sp>
        <p:nvSpPr>
          <p:cNvPr id="4" name="Content Placeholder 3">
            <a:extLst>
              <a:ext uri="{FF2B5EF4-FFF2-40B4-BE49-F238E27FC236}">
                <a16:creationId xmlns:a16="http://schemas.microsoft.com/office/drawing/2014/main" id="{9EB99727-8458-46A7-9BDD-B1470E9B59CB}"/>
              </a:ext>
            </a:extLst>
          </p:cNvPr>
          <p:cNvSpPr>
            <a:spLocks noGrp="1"/>
          </p:cNvSpPr>
          <p:nvPr>
            <p:ph idx="1"/>
          </p:nvPr>
        </p:nvSpPr>
        <p:spPr>
          <a:xfrm>
            <a:off x="160808" y="1220274"/>
            <a:ext cx="8822384" cy="2914975"/>
          </a:xfrm>
        </p:spPr>
        <p:txBody>
          <a:bodyPr/>
          <a:lstStyle/>
          <a:p>
            <a:endParaRPr lang="en-US" sz="2400" dirty="0"/>
          </a:p>
          <a:p>
            <a:pPr marL="168277" indent="0">
              <a:lnSpc>
                <a:spcPct val="100000"/>
              </a:lnSpc>
              <a:buNone/>
            </a:pPr>
            <a:endParaRPr lang="en-US" sz="2200" dirty="0">
              <a:effectLst/>
            </a:endParaRPr>
          </a:p>
        </p:txBody>
      </p:sp>
      <p:sp>
        <p:nvSpPr>
          <p:cNvPr id="6" name="Slide Number Placeholder 3">
            <a:extLst>
              <a:ext uri="{FF2B5EF4-FFF2-40B4-BE49-F238E27FC236}">
                <a16:creationId xmlns:a16="http://schemas.microsoft.com/office/drawing/2014/main" id="{502FC408-ACB3-45FA-BE03-FB0E10624131}"/>
              </a:ext>
            </a:extLst>
          </p:cNvPr>
          <p:cNvSpPr txBox="1"/>
          <p:nvPr/>
        </p:nvSpPr>
        <p:spPr>
          <a:xfrm>
            <a:off x="7040811" y="6354435"/>
            <a:ext cx="20574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D4B67A5-21DC-4C23-9E18-E0D2FF3447C3}" type="slidenum">
              <a:rPr>
                <a:solidFill>
                  <a:schemeClr val="bg1">
                    <a:lumMod val="75000"/>
                  </a:schemeClr>
                </a:solidFill>
              </a:rPr>
              <a:t>49</a:t>
            </a:fld>
            <a:endParaRPr lang="en-US" sz="1200" b="0" i="0" u="none" strike="noStrike" kern="1200" cap="none" spc="0" baseline="0" dirty="0">
              <a:solidFill>
                <a:schemeClr val="bg1">
                  <a:lumMod val="75000"/>
                </a:schemeClr>
              </a:solidFill>
              <a:uFillTx/>
              <a:latin typeface="Calibri"/>
            </a:endParaRPr>
          </a:p>
        </p:txBody>
      </p:sp>
      <p:pic>
        <p:nvPicPr>
          <p:cNvPr id="5" name="Picture 4">
            <a:extLst>
              <a:ext uri="{FF2B5EF4-FFF2-40B4-BE49-F238E27FC236}">
                <a16:creationId xmlns:a16="http://schemas.microsoft.com/office/drawing/2014/main" id="{D3678F36-3CE0-45F4-AEAE-69A229CCA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725" y="1609014"/>
            <a:ext cx="6492550" cy="3635828"/>
          </a:xfrm>
          <a:prstGeom prst="rect">
            <a:avLst/>
          </a:prstGeom>
          <a:effectLst>
            <a:outerShdw blurRad="50800" dist="38100" dir="2700000" algn="tl" rotWithShape="0">
              <a:prstClr val="black">
                <a:alpha val="40000"/>
              </a:prstClr>
            </a:outerShdw>
          </a:effectLst>
        </p:spPr>
      </p:pic>
      <p:pic>
        <p:nvPicPr>
          <p:cNvPr id="8" name="Picture 7" descr="A picture containing wall, monitor&#10;&#10;Description automatically generated">
            <a:extLst>
              <a:ext uri="{FF2B5EF4-FFF2-40B4-BE49-F238E27FC236}">
                <a16:creationId xmlns:a16="http://schemas.microsoft.com/office/drawing/2014/main" id="{67E53807-A360-470C-8E90-00BDA13762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33416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pic>
        <p:nvPicPr>
          <p:cNvPr id="6" name="Picture 5">
            <a:extLst>
              <a:ext uri="{FF2B5EF4-FFF2-40B4-BE49-F238E27FC236}">
                <a16:creationId xmlns:a16="http://schemas.microsoft.com/office/drawing/2014/main" id="{6634C1B7-BAA0-4B3F-BB79-172562E50A61}"/>
              </a:ext>
            </a:extLst>
          </p:cNvPr>
          <p:cNvPicPr>
            <a:picLocks noChangeAspect="1"/>
          </p:cNvPicPr>
          <p:nvPr/>
        </p:nvPicPr>
        <p:blipFill>
          <a:blip r:embed="rId3"/>
          <a:stretch>
            <a:fillRect/>
          </a:stretch>
        </p:blipFill>
        <p:spPr>
          <a:xfrm>
            <a:off x="0" y="6213514"/>
            <a:ext cx="9144000" cy="660321"/>
          </a:xfrm>
          <a:prstGeom prst="rect">
            <a:avLst/>
          </a:prstGeom>
        </p:spPr>
      </p:pic>
      <p:sp>
        <p:nvSpPr>
          <p:cNvPr id="241" name="Google Shape;241;p32"/>
          <p:cNvSpPr txBox="1">
            <a:spLocks noGrp="1"/>
          </p:cNvSpPr>
          <p:nvPr>
            <p:ph type="title"/>
          </p:nvPr>
        </p:nvSpPr>
        <p:spPr>
          <a:xfrm>
            <a:off x="0" y="187461"/>
            <a:ext cx="9144000" cy="480709"/>
          </a:xfrm>
          <a:prstGeom prst="rect">
            <a:avLst/>
          </a:prstGeom>
          <a:noFill/>
          <a:ln>
            <a:noFill/>
          </a:ln>
        </p:spPr>
        <p:txBody>
          <a:bodyPr spcFirstLastPara="1" wrap="square" lIns="91425" tIns="45700" rIns="91425" bIns="45700" anchor="ctr" anchorCtr="1">
            <a:noAutofit/>
          </a:bodyPr>
          <a:lstStyle/>
          <a:p>
            <a:pPr marL="0" lvl="0" indent="0" algn="ctr" rtl="0">
              <a:lnSpc>
                <a:spcPct val="80000"/>
              </a:lnSpc>
              <a:spcBef>
                <a:spcPts val="0"/>
              </a:spcBef>
              <a:spcAft>
                <a:spcPts val="0"/>
              </a:spcAft>
              <a:buClr>
                <a:srgbClr val="FFFF99"/>
              </a:buClr>
              <a:buSzPts val="5400"/>
              <a:buFont typeface="Arimo"/>
              <a:buNone/>
            </a:pPr>
            <a:r>
              <a:rPr lang="en-US" sz="5400" b="0" dirty="0">
                <a:effectLst>
                  <a:outerShdw blurRad="38100" dist="38100" dir="2700000" algn="tl">
                    <a:srgbClr val="000000">
                      <a:alpha val="43137"/>
                    </a:srgbClr>
                  </a:outerShdw>
                </a:effectLst>
              </a:rPr>
              <a:t>Go</a:t>
            </a:r>
            <a:endParaRPr b="0" dirty="0">
              <a:effectLst>
                <a:outerShdw blurRad="38100" dist="38100" dir="2700000" algn="tl">
                  <a:srgbClr val="000000">
                    <a:alpha val="43137"/>
                  </a:srgbClr>
                </a:outerShdw>
              </a:effectLst>
            </a:endParaRPr>
          </a:p>
        </p:txBody>
      </p:sp>
      <p:sp>
        <p:nvSpPr>
          <p:cNvPr id="242" name="Google Shape;242;p32"/>
          <p:cNvSpPr txBox="1">
            <a:spLocks noGrp="1"/>
          </p:cNvSpPr>
          <p:nvPr>
            <p:ph idx="1"/>
          </p:nvPr>
        </p:nvSpPr>
        <p:spPr>
          <a:xfrm>
            <a:off x="0" y="1008743"/>
            <a:ext cx="8211911" cy="5397185"/>
          </a:xfrm>
          <a:prstGeom prst="rect">
            <a:avLst/>
          </a:prstGeom>
          <a:noFill/>
          <a:ln>
            <a:noFill/>
          </a:ln>
        </p:spPr>
        <p:txBody>
          <a:bodyPr spcFirstLastPara="1" wrap="square" lIns="91425" tIns="45700" rIns="91425" bIns="45700" anchor="t" anchorCtr="0">
            <a:noAutofit/>
          </a:bodyPr>
          <a:lstStyle/>
          <a:p>
            <a:pPr marL="519113" lvl="0" indent="-315913" algn="l" rtl="0">
              <a:lnSpc>
                <a:spcPct val="90000"/>
              </a:lnSpc>
              <a:spcBef>
                <a:spcPts val="0"/>
              </a:spcBef>
              <a:spcAft>
                <a:spcPts val="0"/>
              </a:spcAft>
              <a:buSzPts val="3200"/>
              <a:buNone/>
            </a:pPr>
            <a:endParaRPr/>
          </a:p>
          <a:p>
            <a:pPr marL="519113" lvl="0" indent="-315913" algn="l" rtl="0">
              <a:lnSpc>
                <a:spcPct val="90000"/>
              </a:lnSpc>
              <a:spcBef>
                <a:spcPts val="2400"/>
              </a:spcBef>
              <a:spcAft>
                <a:spcPts val="0"/>
              </a:spcAft>
              <a:buSzPts val="3200"/>
              <a:buNone/>
            </a:pPr>
            <a:endParaRPr/>
          </a:p>
        </p:txBody>
      </p:sp>
      <p:sp>
        <p:nvSpPr>
          <p:cNvPr id="243" name="Google Shape;243;p32"/>
          <p:cNvSpPr txBox="1"/>
          <p:nvPr/>
        </p:nvSpPr>
        <p:spPr>
          <a:xfrm>
            <a:off x="7086600" y="6428062"/>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5</a:t>
            </a:fld>
            <a:endParaRPr sz="1200" b="0" i="0" u="none" strike="noStrike" cap="none">
              <a:solidFill>
                <a:srgbClr val="BFBFBF"/>
              </a:solidFill>
              <a:latin typeface="Calibri"/>
              <a:ea typeface="Calibri"/>
              <a:cs typeface="Calibri"/>
              <a:sym typeface="Calibri"/>
            </a:endParaRPr>
          </a:p>
        </p:txBody>
      </p:sp>
      <p:pic>
        <p:nvPicPr>
          <p:cNvPr id="244" name="Google Shape;244;p32"/>
          <p:cNvPicPr preferRelativeResize="0"/>
          <p:nvPr/>
        </p:nvPicPr>
        <p:blipFill rotWithShape="1">
          <a:blip r:embed="rId4">
            <a:alphaModFix/>
          </a:blip>
          <a:srcRect/>
          <a:stretch/>
        </p:blipFill>
        <p:spPr>
          <a:xfrm>
            <a:off x="466044" y="848519"/>
            <a:ext cx="8211911" cy="5293923"/>
          </a:xfrm>
          <a:prstGeom prst="rect">
            <a:avLst/>
          </a:prstGeom>
          <a:noFill/>
          <a:ln>
            <a:noFill/>
          </a:ln>
        </p:spPr>
      </p:pic>
      <p:pic>
        <p:nvPicPr>
          <p:cNvPr id="7" name="Picture 6" descr="A picture containing wall, monitor&#10;&#10;Description automatically generated">
            <a:extLst>
              <a:ext uri="{FF2B5EF4-FFF2-40B4-BE49-F238E27FC236}">
                <a16:creationId xmlns:a16="http://schemas.microsoft.com/office/drawing/2014/main" id="{A9B77048-B9CF-47BA-B284-483B2FA7B7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500"/>
                                        <p:tgtEl>
                                          <p:spTgt spid="24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44"/>
                                        </p:tgtEl>
                                        <p:attrNameLst>
                                          <p:attrName>style.visibility</p:attrName>
                                        </p:attrNameLst>
                                      </p:cBhvr>
                                      <p:to>
                                        <p:strVal val="visible"/>
                                      </p:to>
                                    </p:set>
                                    <p:animEffect transition="in" filter="randombar(horizontal)">
                                      <p:cBhvr>
                                        <p:cTn id="11"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9B60-FFF7-42B4-B72B-9F336BCE287A}"/>
              </a:ext>
            </a:extLst>
          </p:cNvPr>
          <p:cNvSpPr>
            <a:spLocks noGrp="1"/>
          </p:cNvSpPr>
          <p:nvPr>
            <p:ph type="title"/>
          </p:nvPr>
        </p:nvSpPr>
        <p:spPr/>
        <p:txBody>
          <a:bodyPr/>
          <a:lstStyle/>
          <a:p>
            <a:pPr algn="ctr"/>
            <a:r>
              <a:rPr lang="en-US" dirty="0"/>
              <a:t>Thank You!</a:t>
            </a:r>
          </a:p>
        </p:txBody>
      </p:sp>
      <p:pic>
        <p:nvPicPr>
          <p:cNvPr id="4" name="Picture 3">
            <a:extLst>
              <a:ext uri="{FF2B5EF4-FFF2-40B4-BE49-F238E27FC236}">
                <a16:creationId xmlns:a16="http://schemas.microsoft.com/office/drawing/2014/main" id="{2ACE56A8-9D3B-4CE4-BBA8-60CD58E2A438}"/>
              </a:ext>
            </a:extLst>
          </p:cNvPr>
          <p:cNvPicPr>
            <a:picLocks noChangeAspect="1"/>
          </p:cNvPicPr>
          <p:nvPr/>
        </p:nvPicPr>
        <p:blipFill>
          <a:blip r:embed="rId2"/>
          <a:stretch>
            <a:fillRect/>
          </a:stretch>
        </p:blipFill>
        <p:spPr>
          <a:xfrm>
            <a:off x="0" y="6053480"/>
            <a:ext cx="9144000" cy="820355"/>
          </a:xfrm>
          <a:prstGeom prst="rect">
            <a:avLst/>
          </a:prstGeom>
        </p:spPr>
      </p:pic>
      <p:pic>
        <p:nvPicPr>
          <p:cNvPr id="5" name="Picture 4" descr="A picture containing wall, monitor&#10;&#10;Description automatically generated">
            <a:extLst>
              <a:ext uri="{FF2B5EF4-FFF2-40B4-BE49-F238E27FC236}">
                <a16:creationId xmlns:a16="http://schemas.microsoft.com/office/drawing/2014/main" id="{F482961D-67F7-4CF5-9D74-A7A48BF33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pic>
        <p:nvPicPr>
          <p:cNvPr id="6" name="Picture 5">
            <a:extLst>
              <a:ext uri="{FF2B5EF4-FFF2-40B4-BE49-F238E27FC236}">
                <a16:creationId xmlns:a16="http://schemas.microsoft.com/office/drawing/2014/main" id="{A928C953-BAFC-4FB0-8F95-FAEE646D94F0}"/>
              </a:ext>
            </a:extLst>
          </p:cNvPr>
          <p:cNvPicPr>
            <a:picLocks noChangeAspect="1"/>
          </p:cNvPicPr>
          <p:nvPr/>
        </p:nvPicPr>
        <p:blipFill>
          <a:blip r:embed="rId4"/>
          <a:stretch>
            <a:fillRect/>
          </a:stretch>
        </p:blipFill>
        <p:spPr>
          <a:xfrm>
            <a:off x="3031279" y="2085485"/>
            <a:ext cx="3395766" cy="2133785"/>
          </a:xfrm>
          <a:prstGeom prst="rect">
            <a:avLst/>
          </a:prstGeom>
        </p:spPr>
      </p:pic>
    </p:spTree>
    <p:extLst>
      <p:ext uri="{BB962C8B-B14F-4D97-AF65-F5344CB8AC3E}">
        <p14:creationId xmlns:p14="http://schemas.microsoft.com/office/powerpoint/2010/main" val="3709719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pic>
        <p:nvPicPr>
          <p:cNvPr id="7" name="Picture 6">
            <a:extLst>
              <a:ext uri="{FF2B5EF4-FFF2-40B4-BE49-F238E27FC236}">
                <a16:creationId xmlns:a16="http://schemas.microsoft.com/office/drawing/2014/main" id="{C21E637C-0E06-4FF2-AB63-576F1E7E2A95}"/>
              </a:ext>
            </a:extLst>
          </p:cNvPr>
          <p:cNvPicPr>
            <a:picLocks noChangeAspect="1"/>
          </p:cNvPicPr>
          <p:nvPr/>
        </p:nvPicPr>
        <p:blipFill>
          <a:blip r:embed="rId3"/>
          <a:stretch>
            <a:fillRect/>
          </a:stretch>
        </p:blipFill>
        <p:spPr>
          <a:xfrm>
            <a:off x="0" y="6213514"/>
            <a:ext cx="9144000" cy="660321"/>
          </a:xfrm>
          <a:prstGeom prst="rect">
            <a:avLst/>
          </a:prstGeom>
        </p:spPr>
      </p:pic>
      <p:sp>
        <p:nvSpPr>
          <p:cNvPr id="258" name="Google Shape;258;p34"/>
          <p:cNvSpPr txBox="1">
            <a:spLocks noGrp="1"/>
          </p:cNvSpPr>
          <p:nvPr>
            <p:ph type="title"/>
          </p:nvPr>
        </p:nvSpPr>
        <p:spPr>
          <a:xfrm>
            <a:off x="0" y="269507"/>
            <a:ext cx="9144000" cy="480709"/>
          </a:xfrm>
          <a:prstGeom prst="rect">
            <a:avLst/>
          </a:prstGeom>
          <a:noFill/>
          <a:ln>
            <a:noFill/>
          </a:ln>
        </p:spPr>
        <p:txBody>
          <a:bodyPr spcFirstLastPara="1" wrap="square" lIns="91425" tIns="45700" rIns="91425" bIns="45700" anchor="ctr" anchorCtr="1">
            <a:noAutofit/>
          </a:bodyPr>
          <a:lstStyle/>
          <a:p>
            <a:r>
              <a:rPr lang="en-US" b="0" dirty="0">
                <a:effectLst>
                  <a:outerShdw blurRad="38100" dist="38100" dir="2700000" algn="tl">
                    <a:srgbClr val="000000">
                      <a:alpha val="43137"/>
                    </a:srgbClr>
                  </a:outerShdw>
                </a:effectLst>
              </a:rPr>
              <a:t>AlphaGo Zero</a:t>
            </a:r>
            <a:endParaRPr b="0" dirty="0">
              <a:effectLst>
                <a:outerShdw blurRad="38100" dist="38100" dir="2700000" algn="tl">
                  <a:srgbClr val="000000">
                    <a:alpha val="43137"/>
                  </a:srgbClr>
                </a:outerShdw>
              </a:effectLst>
            </a:endParaRPr>
          </a:p>
        </p:txBody>
      </p:sp>
      <p:sp>
        <p:nvSpPr>
          <p:cNvPr id="259" name="Google Shape;259;p34"/>
          <p:cNvSpPr txBox="1">
            <a:spLocks noGrp="1"/>
          </p:cNvSpPr>
          <p:nvPr>
            <p:ph idx="1"/>
          </p:nvPr>
        </p:nvSpPr>
        <p:spPr>
          <a:xfrm>
            <a:off x="466043" y="966162"/>
            <a:ext cx="8211911" cy="86632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800"/>
              </a:spcBef>
              <a:spcAft>
                <a:spcPts val="0"/>
              </a:spcAft>
              <a:buSzPts val="3200"/>
              <a:buNone/>
            </a:pPr>
            <a:r>
              <a:rPr lang="en-US" dirty="0">
                <a:effectLst>
                  <a:outerShdw blurRad="38100" dist="38100" dir="2700000" algn="tl">
                    <a:srgbClr val="000000">
                      <a:alpha val="43137"/>
                    </a:srgbClr>
                  </a:outerShdw>
                </a:effectLst>
              </a:rPr>
              <a:t>Zero beat AlphaGo 100-0 in 40 days</a:t>
            </a:r>
            <a:endParaRPr dirty="0">
              <a:effectLst>
                <a:outerShdw blurRad="38100" dist="38100" dir="2700000" algn="tl">
                  <a:srgbClr val="000000">
                    <a:alpha val="43137"/>
                  </a:srgbClr>
                </a:outerShdw>
              </a:effectLst>
            </a:endParaRPr>
          </a:p>
          <a:p>
            <a:pPr marL="519113" lvl="0" indent="-315913" algn="ctr" rtl="0">
              <a:lnSpc>
                <a:spcPct val="90000"/>
              </a:lnSpc>
              <a:spcBef>
                <a:spcPts val="2400"/>
              </a:spcBef>
              <a:spcAft>
                <a:spcPts val="0"/>
              </a:spcAft>
              <a:buSzPts val="3200"/>
              <a:buNone/>
            </a:pPr>
            <a:endParaRPr dirty="0"/>
          </a:p>
          <a:p>
            <a:pPr marL="519113" lvl="0" indent="-315913" algn="l" rtl="0">
              <a:lnSpc>
                <a:spcPct val="90000"/>
              </a:lnSpc>
              <a:spcBef>
                <a:spcPts val="2400"/>
              </a:spcBef>
              <a:spcAft>
                <a:spcPts val="0"/>
              </a:spcAft>
              <a:buSzPts val="3200"/>
              <a:buNone/>
            </a:pPr>
            <a:endParaRPr dirty="0"/>
          </a:p>
          <a:p>
            <a:pPr marL="519113" lvl="0" indent="-315913" algn="l" rtl="0">
              <a:lnSpc>
                <a:spcPct val="90000"/>
              </a:lnSpc>
              <a:spcBef>
                <a:spcPts val="2400"/>
              </a:spcBef>
              <a:spcAft>
                <a:spcPts val="0"/>
              </a:spcAft>
              <a:buSzPts val="3200"/>
              <a:buNone/>
            </a:pPr>
            <a:endParaRPr dirty="0"/>
          </a:p>
        </p:txBody>
      </p:sp>
      <p:pic>
        <p:nvPicPr>
          <p:cNvPr id="261" name="Google Shape;261;p34"/>
          <p:cNvPicPr preferRelativeResize="0"/>
          <p:nvPr/>
        </p:nvPicPr>
        <p:blipFill rotWithShape="1">
          <a:blip r:embed="rId4">
            <a:alphaModFix/>
          </a:blip>
          <a:srcRect/>
          <a:stretch/>
        </p:blipFill>
        <p:spPr>
          <a:xfrm>
            <a:off x="1150066" y="2048437"/>
            <a:ext cx="6843864" cy="3832564"/>
          </a:xfrm>
          <a:prstGeom prst="rect">
            <a:avLst/>
          </a:prstGeom>
          <a:noFill/>
          <a:ln>
            <a:noFill/>
          </a:ln>
        </p:spPr>
      </p:pic>
      <p:sp>
        <p:nvSpPr>
          <p:cNvPr id="6" name="Google Shape;234;p31">
            <a:extLst>
              <a:ext uri="{FF2B5EF4-FFF2-40B4-BE49-F238E27FC236}">
                <a16:creationId xmlns:a16="http://schemas.microsoft.com/office/drawing/2014/main" id="{F3E943D9-8B1F-4980-A54B-034995B90958}"/>
              </a:ext>
            </a:extLst>
          </p:cNvPr>
          <p:cNvSpPr txBox="1"/>
          <p:nvPr/>
        </p:nvSpPr>
        <p:spPr>
          <a:xfrm>
            <a:off x="6988526" y="6385967"/>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6</a:t>
            </a:fld>
            <a:endParaRPr sz="1200" b="0" i="0" u="none" strike="noStrike" cap="none">
              <a:solidFill>
                <a:srgbClr val="BFBFBF"/>
              </a:solidFill>
              <a:latin typeface="Calibri"/>
              <a:ea typeface="Calibri"/>
              <a:cs typeface="Calibri"/>
              <a:sym typeface="Calibri"/>
            </a:endParaRPr>
          </a:p>
        </p:txBody>
      </p:sp>
      <p:pic>
        <p:nvPicPr>
          <p:cNvPr id="8" name="Picture 7" descr="A picture containing wall, monitor&#10;&#10;Description automatically generated">
            <a:extLst>
              <a:ext uri="{FF2B5EF4-FFF2-40B4-BE49-F238E27FC236}">
                <a16:creationId xmlns:a16="http://schemas.microsoft.com/office/drawing/2014/main" id="{80977C49-5C89-4EEA-A850-FA40A04F49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500"/>
                                        <p:tgtEl>
                                          <p:spTgt spid="25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59">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61"/>
                                        </p:tgtEl>
                                        <p:attrNameLst>
                                          <p:attrName>style.visibility</p:attrName>
                                        </p:attrNameLst>
                                      </p:cBhvr>
                                      <p:to>
                                        <p:strVal val="visible"/>
                                      </p:to>
                                    </p:set>
                                    <p:animEffect transition="in" filter="wipe(down)">
                                      <p:cBhvr>
                                        <p:cTn id="14"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p:bldP spid="259"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11B460-5FA8-49AE-8FD2-F07C26855AF5}"/>
              </a:ext>
            </a:extLst>
          </p:cNvPr>
          <p:cNvPicPr>
            <a:picLocks noChangeAspect="1"/>
          </p:cNvPicPr>
          <p:nvPr/>
        </p:nvPicPr>
        <p:blipFill>
          <a:blip r:embed="rId2"/>
          <a:stretch>
            <a:fillRect/>
          </a:stretch>
        </p:blipFill>
        <p:spPr>
          <a:xfrm>
            <a:off x="0" y="6213514"/>
            <a:ext cx="9144000" cy="660321"/>
          </a:xfrm>
          <a:prstGeom prst="rect">
            <a:avLst/>
          </a:prstGeom>
        </p:spPr>
      </p:pic>
      <p:sp>
        <p:nvSpPr>
          <p:cNvPr id="4" name="Content Placeholder 3">
            <a:extLst>
              <a:ext uri="{FF2B5EF4-FFF2-40B4-BE49-F238E27FC236}">
                <a16:creationId xmlns:a16="http://schemas.microsoft.com/office/drawing/2014/main" id="{9EB99727-8458-46A7-9BDD-B1470E9B59CB}"/>
              </a:ext>
            </a:extLst>
          </p:cNvPr>
          <p:cNvSpPr>
            <a:spLocks noGrp="1"/>
          </p:cNvSpPr>
          <p:nvPr>
            <p:ph idx="1"/>
          </p:nvPr>
        </p:nvSpPr>
        <p:spPr>
          <a:xfrm>
            <a:off x="160808" y="1220274"/>
            <a:ext cx="8822384" cy="2914975"/>
          </a:xfrm>
        </p:spPr>
        <p:txBody>
          <a:bodyPr/>
          <a:lstStyle/>
          <a:p>
            <a:endParaRPr lang="en-US" sz="2400" dirty="0"/>
          </a:p>
          <a:p>
            <a:pPr marL="168277" indent="0">
              <a:lnSpc>
                <a:spcPct val="100000"/>
              </a:lnSpc>
              <a:buNone/>
            </a:pPr>
            <a:endParaRPr lang="en-US" sz="2200" dirty="0">
              <a:effectLst/>
            </a:endParaRPr>
          </a:p>
        </p:txBody>
      </p:sp>
      <p:sp>
        <p:nvSpPr>
          <p:cNvPr id="6" name="Slide Number Placeholder 3">
            <a:extLst>
              <a:ext uri="{FF2B5EF4-FFF2-40B4-BE49-F238E27FC236}">
                <a16:creationId xmlns:a16="http://schemas.microsoft.com/office/drawing/2014/main" id="{502FC408-ACB3-45FA-BE03-FB0E10624131}"/>
              </a:ext>
            </a:extLst>
          </p:cNvPr>
          <p:cNvSpPr txBox="1"/>
          <p:nvPr/>
        </p:nvSpPr>
        <p:spPr>
          <a:xfrm>
            <a:off x="7040811" y="6354435"/>
            <a:ext cx="20574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D4B67A5-21DC-4C23-9E18-E0D2FF3447C3}" type="slidenum">
              <a:rPr>
                <a:solidFill>
                  <a:schemeClr val="bg1">
                    <a:lumMod val="75000"/>
                  </a:schemeClr>
                </a:solidFill>
              </a:rPr>
              <a:t>7</a:t>
            </a:fld>
            <a:endParaRPr lang="en-US" sz="1200" b="0" i="0" u="none" strike="noStrike" kern="1200" cap="none" spc="0" baseline="0" dirty="0">
              <a:solidFill>
                <a:schemeClr val="bg1">
                  <a:lumMod val="75000"/>
                </a:schemeClr>
              </a:solidFill>
              <a:uFillTx/>
              <a:latin typeface="Calibri"/>
            </a:endParaRPr>
          </a:p>
        </p:txBody>
      </p:sp>
      <p:pic>
        <p:nvPicPr>
          <p:cNvPr id="7" name="Picture 6">
            <a:extLst>
              <a:ext uri="{FF2B5EF4-FFF2-40B4-BE49-F238E27FC236}">
                <a16:creationId xmlns:a16="http://schemas.microsoft.com/office/drawing/2014/main" id="{13ED1196-C3F8-480F-8BCD-4B4EE63CD5BA}"/>
              </a:ext>
            </a:extLst>
          </p:cNvPr>
          <p:cNvPicPr>
            <a:picLocks noChangeAspect="1"/>
          </p:cNvPicPr>
          <p:nvPr/>
        </p:nvPicPr>
        <p:blipFill>
          <a:blip r:embed="rId3"/>
          <a:stretch>
            <a:fillRect/>
          </a:stretch>
        </p:blipFill>
        <p:spPr>
          <a:xfrm>
            <a:off x="344918" y="1064728"/>
            <a:ext cx="8454164" cy="4180114"/>
          </a:xfrm>
          <a:prstGeom prst="rect">
            <a:avLst/>
          </a:prstGeom>
          <a:effectLst>
            <a:outerShdw blurRad="50800" dist="38100" dir="2700000" algn="tl" rotWithShape="0">
              <a:prstClr val="black">
                <a:alpha val="40000"/>
              </a:prstClr>
            </a:outerShdw>
          </a:effectLst>
        </p:spPr>
      </p:pic>
      <p:pic>
        <p:nvPicPr>
          <p:cNvPr id="8" name="Picture 7" descr="A picture containing wall, monitor&#10;&#10;Description automatically generated">
            <a:extLst>
              <a:ext uri="{FF2B5EF4-FFF2-40B4-BE49-F238E27FC236}">
                <a16:creationId xmlns:a16="http://schemas.microsoft.com/office/drawing/2014/main" id="{553230D5-440C-4821-BC4C-AA526D6834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361204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C31805-5464-457A-88E3-D79523993E34}"/>
              </a:ext>
            </a:extLst>
          </p:cNvPr>
          <p:cNvPicPr>
            <a:picLocks noChangeAspect="1"/>
          </p:cNvPicPr>
          <p:nvPr/>
        </p:nvPicPr>
        <p:blipFill>
          <a:blip r:embed="rId3"/>
          <a:stretch>
            <a:fillRect/>
          </a:stretch>
        </p:blipFill>
        <p:spPr>
          <a:xfrm>
            <a:off x="0" y="6213514"/>
            <a:ext cx="9144000" cy="660321"/>
          </a:xfrm>
          <a:prstGeom prst="rect">
            <a:avLst/>
          </a:prstGeom>
        </p:spPr>
      </p:pic>
      <p:pic>
        <p:nvPicPr>
          <p:cNvPr id="3" name="Picture 2">
            <a:extLst>
              <a:ext uri="{FF2B5EF4-FFF2-40B4-BE49-F238E27FC236}">
                <a16:creationId xmlns:a16="http://schemas.microsoft.com/office/drawing/2014/main" id="{CD9DE3F6-C0AF-47B1-8BDC-07840CAFBAEC}"/>
              </a:ext>
            </a:extLst>
          </p:cNvPr>
          <p:cNvPicPr>
            <a:picLocks noChangeAspect="1"/>
          </p:cNvPicPr>
          <p:nvPr/>
        </p:nvPicPr>
        <p:blipFill rotWithShape="1">
          <a:blip r:embed="rId4"/>
          <a:srcRect l="35204" t="42822" r="43720" b="19710"/>
          <a:stretch/>
        </p:blipFill>
        <p:spPr>
          <a:xfrm>
            <a:off x="334298" y="1287257"/>
            <a:ext cx="3586620" cy="3586618"/>
          </a:xfrm>
          <a:prstGeom prst="rect">
            <a:avLst/>
          </a:prstGeom>
          <a:effectLst>
            <a:outerShdw blurRad="50800" dist="50800" dir="5400000" algn="t" rotWithShape="0">
              <a:prstClr val="black">
                <a:alpha val="40000"/>
              </a:prstClr>
            </a:outerShdw>
          </a:effectLst>
        </p:spPr>
      </p:pic>
      <p:pic>
        <p:nvPicPr>
          <p:cNvPr id="4" name="Picture 3">
            <a:extLst>
              <a:ext uri="{FF2B5EF4-FFF2-40B4-BE49-F238E27FC236}">
                <a16:creationId xmlns:a16="http://schemas.microsoft.com/office/drawing/2014/main" id="{FD2ADA25-B90A-4ABF-952F-8C05FDCF3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3085" y="1287258"/>
            <a:ext cx="3586618" cy="3586618"/>
          </a:xfrm>
          <a:prstGeom prst="rect">
            <a:avLst/>
          </a:prstGeom>
          <a:effectLst>
            <a:outerShdw blurRad="50800" dist="50800" dir="5400000" algn="t" rotWithShape="0">
              <a:prstClr val="black">
                <a:alpha val="40000"/>
              </a:prstClr>
            </a:outerShdw>
          </a:effectLst>
        </p:spPr>
      </p:pic>
      <p:sp>
        <p:nvSpPr>
          <p:cNvPr id="5" name="TextBox 4">
            <a:extLst>
              <a:ext uri="{FF2B5EF4-FFF2-40B4-BE49-F238E27FC236}">
                <a16:creationId xmlns:a16="http://schemas.microsoft.com/office/drawing/2014/main" id="{C3CA5C72-770B-48AA-8C5F-2CB8CD838A48}"/>
              </a:ext>
            </a:extLst>
          </p:cNvPr>
          <p:cNvSpPr txBox="1"/>
          <p:nvPr/>
        </p:nvSpPr>
        <p:spPr>
          <a:xfrm>
            <a:off x="3991129" y="2467898"/>
            <a:ext cx="1220735" cy="707886"/>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mj-lt"/>
              </a:rPr>
              <a:t>vs</a:t>
            </a:r>
            <a:r>
              <a:rPr lang="en-US" sz="3000" dirty="0">
                <a:effectLst>
                  <a:outerShdw blurRad="38100" dist="38100" dir="2700000" algn="tl">
                    <a:srgbClr val="000000">
                      <a:alpha val="43137"/>
                    </a:srgbClr>
                  </a:outerShdw>
                </a:effectLst>
                <a:latin typeface="+mj-lt"/>
              </a:rPr>
              <a:t>.</a:t>
            </a:r>
          </a:p>
        </p:txBody>
      </p:sp>
      <p:sp>
        <p:nvSpPr>
          <p:cNvPr id="6" name="Google Shape;234;p31">
            <a:extLst>
              <a:ext uri="{FF2B5EF4-FFF2-40B4-BE49-F238E27FC236}">
                <a16:creationId xmlns:a16="http://schemas.microsoft.com/office/drawing/2014/main" id="{6843B5BB-BE26-4285-8280-846666372E1C}"/>
              </a:ext>
            </a:extLst>
          </p:cNvPr>
          <p:cNvSpPr txBox="1"/>
          <p:nvPr/>
        </p:nvSpPr>
        <p:spPr>
          <a:xfrm>
            <a:off x="6988526" y="6385967"/>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8</a:t>
            </a:fld>
            <a:endParaRPr sz="1200" b="0" i="0" u="none" strike="noStrike" cap="none" dirty="0">
              <a:solidFill>
                <a:srgbClr val="BFBFBF"/>
              </a:solidFill>
              <a:latin typeface="Calibri"/>
              <a:ea typeface="Calibri"/>
              <a:cs typeface="Calibri"/>
              <a:sym typeface="Calibri"/>
            </a:endParaRPr>
          </a:p>
        </p:txBody>
      </p:sp>
      <p:pic>
        <p:nvPicPr>
          <p:cNvPr id="8" name="Picture 7" descr="A picture containing wall, monitor&#10;&#10;Description automatically generated">
            <a:extLst>
              <a:ext uri="{FF2B5EF4-FFF2-40B4-BE49-F238E27FC236}">
                <a16:creationId xmlns:a16="http://schemas.microsoft.com/office/drawing/2014/main" id="{2789CCBF-8C28-42E5-9C92-1AAFD1376D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346508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76B32-1A5A-49B6-B1BF-8F23AED5137D}"/>
              </a:ext>
            </a:extLst>
          </p:cNvPr>
          <p:cNvPicPr>
            <a:picLocks noChangeAspect="1"/>
          </p:cNvPicPr>
          <p:nvPr/>
        </p:nvPicPr>
        <p:blipFill>
          <a:blip r:embed="rId3"/>
          <a:stretch>
            <a:fillRect/>
          </a:stretch>
        </p:blipFill>
        <p:spPr>
          <a:xfrm>
            <a:off x="0" y="6197679"/>
            <a:ext cx="9144000" cy="660321"/>
          </a:xfrm>
          <a:prstGeom prst="rect">
            <a:avLst/>
          </a:prstGeom>
        </p:spPr>
      </p:pic>
      <p:pic>
        <p:nvPicPr>
          <p:cNvPr id="3" name="Picture 2">
            <a:extLst>
              <a:ext uri="{FF2B5EF4-FFF2-40B4-BE49-F238E27FC236}">
                <a16:creationId xmlns:a16="http://schemas.microsoft.com/office/drawing/2014/main" id="{92E2621E-BC08-4793-90EF-29FC02BEA913}"/>
              </a:ext>
            </a:extLst>
          </p:cNvPr>
          <p:cNvPicPr>
            <a:picLocks noChangeAspect="1"/>
          </p:cNvPicPr>
          <p:nvPr/>
        </p:nvPicPr>
        <p:blipFill rotWithShape="1">
          <a:blip r:embed="rId4">
            <a:extLst>
              <a:ext uri="{28A0092B-C50C-407E-A947-70E740481C1C}">
                <a14:useLocalDpi xmlns:a14="http://schemas.microsoft.com/office/drawing/2010/main" val="0"/>
              </a:ext>
            </a:extLst>
          </a:blip>
          <a:srcRect r="54300" b="23783"/>
          <a:stretch/>
        </p:blipFill>
        <p:spPr>
          <a:xfrm>
            <a:off x="191528" y="1571701"/>
            <a:ext cx="3740610" cy="3212844"/>
          </a:xfrm>
          <a:prstGeom prst="rect">
            <a:avLst/>
          </a:prstGeom>
          <a:effectLst>
            <a:outerShdw blurRad="50800" dist="50800" dir="5400000" algn="t" rotWithShape="0">
              <a:prstClr val="black">
                <a:alpha val="40000"/>
              </a:prstClr>
            </a:outerShdw>
          </a:effectLst>
        </p:spPr>
      </p:pic>
      <p:pic>
        <p:nvPicPr>
          <p:cNvPr id="4" name="Picture 3">
            <a:extLst>
              <a:ext uri="{FF2B5EF4-FFF2-40B4-BE49-F238E27FC236}">
                <a16:creationId xmlns:a16="http://schemas.microsoft.com/office/drawing/2014/main" id="{D49BB267-DAAD-43E3-806F-A4CF628D745E}"/>
              </a:ext>
            </a:extLst>
          </p:cNvPr>
          <p:cNvPicPr>
            <a:picLocks noChangeAspect="1"/>
          </p:cNvPicPr>
          <p:nvPr/>
        </p:nvPicPr>
        <p:blipFill rotWithShape="1">
          <a:blip r:embed="rId4">
            <a:extLst>
              <a:ext uri="{28A0092B-C50C-407E-A947-70E740481C1C}">
                <a14:useLocalDpi xmlns:a14="http://schemas.microsoft.com/office/drawing/2010/main" val="0"/>
              </a:ext>
            </a:extLst>
          </a:blip>
          <a:srcRect l="56985" t="971" r="2079" b="34447"/>
          <a:stretch/>
        </p:blipFill>
        <p:spPr>
          <a:xfrm>
            <a:off x="4997998" y="1571701"/>
            <a:ext cx="3954474" cy="3212844"/>
          </a:xfrm>
          <a:prstGeom prst="rect">
            <a:avLst/>
          </a:prstGeom>
          <a:effectLst>
            <a:outerShdw blurRad="50800" dist="50800" dir="5400000" algn="t" rotWithShape="0">
              <a:prstClr val="black">
                <a:alpha val="40000"/>
              </a:prstClr>
            </a:outerShdw>
          </a:effectLst>
        </p:spPr>
      </p:pic>
      <p:sp>
        <p:nvSpPr>
          <p:cNvPr id="5" name="TextBox 4">
            <a:extLst>
              <a:ext uri="{FF2B5EF4-FFF2-40B4-BE49-F238E27FC236}">
                <a16:creationId xmlns:a16="http://schemas.microsoft.com/office/drawing/2014/main" id="{28CE54E9-BDD3-427C-B859-22576CEE0D8B}"/>
              </a:ext>
            </a:extLst>
          </p:cNvPr>
          <p:cNvSpPr txBox="1"/>
          <p:nvPr/>
        </p:nvSpPr>
        <p:spPr>
          <a:xfrm>
            <a:off x="3882443" y="2470237"/>
            <a:ext cx="1220735" cy="707886"/>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mn-lt"/>
              </a:rPr>
              <a:t>vs</a:t>
            </a:r>
            <a:r>
              <a:rPr lang="en-US" sz="3000" dirty="0">
                <a:effectLst>
                  <a:outerShdw blurRad="38100" dist="38100" dir="2700000" algn="tl">
                    <a:srgbClr val="000000">
                      <a:alpha val="43137"/>
                    </a:srgbClr>
                  </a:outerShdw>
                </a:effectLst>
                <a:latin typeface="+mn-lt"/>
              </a:rPr>
              <a:t>.</a:t>
            </a:r>
          </a:p>
        </p:txBody>
      </p:sp>
      <p:sp>
        <p:nvSpPr>
          <p:cNvPr id="6" name="Google Shape;234;p31">
            <a:extLst>
              <a:ext uri="{FF2B5EF4-FFF2-40B4-BE49-F238E27FC236}">
                <a16:creationId xmlns:a16="http://schemas.microsoft.com/office/drawing/2014/main" id="{086ED505-D46B-4C80-BFD0-0F5E120B2E99}"/>
              </a:ext>
            </a:extLst>
          </p:cNvPr>
          <p:cNvSpPr txBox="1"/>
          <p:nvPr/>
        </p:nvSpPr>
        <p:spPr>
          <a:xfrm>
            <a:off x="6988526" y="6385967"/>
            <a:ext cx="2057400" cy="36512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800"/>
              <a:buFont typeface="Calibri"/>
              <a:buNone/>
            </a:pPr>
            <a:fld id="{00000000-1234-1234-1234-123412341234}" type="slidenum">
              <a:rPr lang="en-US" sz="1800" b="0" i="0" u="none" strike="noStrike" cap="none">
                <a:solidFill>
                  <a:srgbClr val="BFBFBF"/>
                </a:solidFill>
                <a:latin typeface="Calibri"/>
                <a:ea typeface="Calibri"/>
                <a:cs typeface="Calibri"/>
                <a:sym typeface="Calibri"/>
              </a:rPr>
              <a:t>9</a:t>
            </a:fld>
            <a:endParaRPr sz="1200" b="0" i="0" u="none" strike="noStrike" cap="none" dirty="0">
              <a:solidFill>
                <a:srgbClr val="BFBFBF"/>
              </a:solidFill>
              <a:latin typeface="Calibri"/>
              <a:ea typeface="Calibri"/>
              <a:cs typeface="Calibri"/>
              <a:sym typeface="Calibri"/>
            </a:endParaRPr>
          </a:p>
        </p:txBody>
      </p:sp>
      <p:pic>
        <p:nvPicPr>
          <p:cNvPr id="8" name="Picture 7" descr="A picture containing wall, monitor&#10;&#10;Description automatically generated">
            <a:extLst>
              <a:ext uri="{FF2B5EF4-FFF2-40B4-BE49-F238E27FC236}">
                <a16:creationId xmlns:a16="http://schemas.microsoft.com/office/drawing/2014/main" id="{5734573F-5B1B-4FE9-923E-BFF585C5B6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7000"/>
            <a:ext cx="396835" cy="396835"/>
          </a:xfrm>
          <a:prstGeom prst="rect">
            <a:avLst/>
          </a:prstGeom>
        </p:spPr>
      </p:pic>
    </p:spTree>
    <p:extLst>
      <p:ext uri="{BB962C8B-B14F-4D97-AF65-F5344CB8AC3E}">
        <p14:creationId xmlns:p14="http://schemas.microsoft.com/office/powerpoint/2010/main" val="28160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1853</TotalTime>
  <Words>2173</Words>
  <Application>Microsoft Office PowerPoint</Application>
  <PresentationFormat>On-screen Show (4:3)</PresentationFormat>
  <Paragraphs>249</Paragraphs>
  <Slides>50</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Wingdings</vt:lpstr>
      <vt:lpstr>Arimo</vt:lpstr>
      <vt:lpstr>Gill Sans MT</vt:lpstr>
      <vt:lpstr>Calibri</vt:lpstr>
      <vt:lpstr>Franklin Gothic</vt:lpstr>
      <vt:lpstr>Gallery</vt:lpstr>
      <vt:lpstr>PowerPoint Presentation</vt:lpstr>
      <vt:lpstr>PowerPoint Presentation</vt:lpstr>
      <vt:lpstr>PowerPoint Presentation</vt:lpstr>
      <vt:lpstr>AI Today</vt:lpstr>
      <vt:lpstr>Go</vt:lpstr>
      <vt:lpstr>AlphaGo Zero</vt:lpstr>
      <vt:lpstr>PowerPoint Presentation</vt:lpstr>
      <vt:lpstr>PowerPoint Presentation</vt:lpstr>
      <vt:lpstr>PowerPoint Presentation</vt:lpstr>
      <vt:lpstr>AI Better At…</vt:lpstr>
      <vt:lpstr>People Better At…</vt:lpstr>
      <vt:lpstr>PowerPoint Presentation</vt:lpstr>
      <vt:lpstr>PowerPoint Presentation</vt:lpstr>
      <vt:lpstr>AI &amp; Law Bail, Sentencing &amp; Parole</vt:lpstr>
      <vt:lpstr>AI &amp; Law</vt:lpstr>
      <vt:lpstr>AI Liability Standard?</vt:lpstr>
      <vt:lpstr>AI Liability Standard?</vt:lpstr>
      <vt:lpstr>New Standards?</vt:lpstr>
      <vt:lpstr>Explainability</vt:lpstr>
      <vt:lpstr>Explainability</vt:lpstr>
      <vt:lpstr>Explainability</vt:lpstr>
      <vt:lpstr>Explainability</vt:lpstr>
      <vt:lpstr>Explainability</vt:lpstr>
      <vt:lpstr>Explain w/ Counterfactual</vt:lpstr>
      <vt:lpstr>New Standards?</vt:lpstr>
      <vt:lpstr>New Standards?</vt:lpstr>
      <vt:lpstr>New Standards?</vt:lpstr>
      <vt:lpstr>PowerPoint Presentation</vt:lpstr>
      <vt:lpstr>PowerPoint Presentation</vt:lpstr>
      <vt:lpstr>AI &amp; Law</vt:lpstr>
      <vt:lpstr>Negligence</vt:lpstr>
      <vt:lpstr>Negligence v. Products Liability</vt:lpstr>
      <vt:lpstr>AI &amp; Law </vt:lpstr>
      <vt:lpstr>PowerPoint Presentation</vt:lpstr>
      <vt:lpstr>IP Liability</vt:lpstr>
      <vt:lpstr>IP Liability</vt:lpstr>
      <vt:lpstr>PowerPoint Presentation</vt:lpstr>
      <vt:lpstr>PowerPoint Presentation</vt:lpstr>
      <vt:lpstr>Regulatory Requirements? </vt:lpstr>
      <vt:lpstr>PowerPoint Presentation</vt:lpstr>
      <vt:lpstr>Recent Developments</vt:lpstr>
      <vt:lpstr>PowerPoint Presentation</vt:lpstr>
      <vt:lpstr>Data – “Good Data”</vt:lpstr>
      <vt:lpstr>Data – “Good Data”</vt:lpstr>
      <vt:lpstr>Data Issues</vt:lpstr>
      <vt:lpstr>IEEE AI Ethics</vt:lpstr>
      <vt:lpstr>Microsoft’s AI Principles</vt:lpstr>
      <vt:lpstr>Microsoft’s AI Principles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dc:creator>
  <cp:lastModifiedBy>Katie M. Bundyra</cp:lastModifiedBy>
  <cp:revision>140</cp:revision>
  <dcterms:modified xsi:type="dcterms:W3CDTF">2020-05-20T14:45:16Z</dcterms:modified>
</cp:coreProperties>
</file>